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471" r:id="rId2"/>
    <p:sldId id="2395" r:id="rId3"/>
    <p:sldId id="2391" r:id="rId4"/>
    <p:sldId id="2473" r:id="rId5"/>
    <p:sldId id="2474" r:id="rId6"/>
    <p:sldId id="2397" r:id="rId7"/>
    <p:sldId id="2488" r:id="rId8"/>
    <p:sldId id="2398" r:id="rId9"/>
    <p:sldId id="398" r:id="rId10"/>
    <p:sldId id="399" r:id="rId11"/>
    <p:sldId id="2489" r:id="rId12"/>
    <p:sldId id="404" r:id="rId13"/>
    <p:sldId id="405" r:id="rId14"/>
    <p:sldId id="2490" r:id="rId15"/>
    <p:sldId id="2491" r:id="rId16"/>
    <p:sldId id="401" r:id="rId17"/>
    <p:sldId id="406" r:id="rId18"/>
    <p:sldId id="2507" r:id="rId19"/>
    <p:sldId id="2492" r:id="rId20"/>
    <p:sldId id="2505" r:id="rId21"/>
    <p:sldId id="2497" r:id="rId22"/>
    <p:sldId id="2493" r:id="rId23"/>
    <p:sldId id="2494" r:id="rId24"/>
    <p:sldId id="2508" r:id="rId25"/>
    <p:sldId id="2496" r:id="rId26"/>
    <p:sldId id="2498" r:id="rId27"/>
    <p:sldId id="2500" r:id="rId28"/>
    <p:sldId id="2501" r:id="rId29"/>
    <p:sldId id="2502" r:id="rId30"/>
    <p:sldId id="2499" r:id="rId31"/>
    <p:sldId id="2503" r:id="rId32"/>
    <p:sldId id="2504" r:id="rId33"/>
    <p:sldId id="250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9" autoAdjust="0"/>
    <p:restoredTop sz="93003" autoAdjust="0"/>
  </p:normalViewPr>
  <p:slideViewPr>
    <p:cSldViewPr snapToGrid="0">
      <p:cViewPr>
        <p:scale>
          <a:sx n="101" d="100"/>
          <a:sy n="101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02.890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0 316,'9'-1,"-1"0,0-1,0 0,-1 0,1-1,0 0,-1 0,0-1,12-7,11-4,459-227,-482 238,0 0,0 1,0 0,0 0,1 1,-1 0,1 0,-1 0,10 0,-14 2,0 1,0-1,0 0,0 1,-1 0,1 0,0 0,0 0,0 0,-1 0,1 0,-1 1,1 0,-1-1,1 1,-1 0,0 0,0 0,0 0,0 1,0-1,-1 0,1 1,-1 0,2 4,5 10,-2 0,0 1,-1 0,-1 0,-1 1,0-1,-1 24,-1 12,-10 69,-1-74,-2 0,-3-1,-2-1,-2 0,-28 49,31-61,-115 262,121-273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04.285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436 213,'-7'9,"1"-1,0 1,1 0,0 0,1 0,-1 1,2 0,-5 15,-7 18,7-24,-232 505,199-458,40-65,1 0,0 0,-1 0,0 0,1 0,-1 0,0 0,1 0,-1-1,0 1,0 0,0 0,0-1,0 1,1-1,-1 1,0-1,-1 1,1-1,0 1,0-1,0 0,0 1,0-1,0 0,0 0,-1 0,1 0,0 0,0 0,0 0,0 0,0-1,0 1,-3-1,2-2,0 1,0-1,0 1,0-1,1 0,-1 0,1 0,0 0,-1 0,1 0,0-7,-9-37,2-1,3 0,0-59,15-149,-8 202,2 0,3 0,2 0,3 1,31-86,-43 138,0 0,0 0,0 0,0 0,1 0,-1 0,0 0,1 0,-1 0,1 0,-1 1,1-1,-1 0,1 0,-1 0,1 1,0-1,-1 0,1 1,0-1,0 0,0 1,-1-1,1 1,0 0,0-1,0 1,0 0,0-1,1 1,8 27,-5 57,-5-82,0 73,0 54,5 0,33 191,-25-231,-4 1,-5 182,-6-150,2-93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13.187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1360 1459,'3'1,"0"-1,-1 1,1 0,0 0,0 0,-1 0,1 0,0 1,-1-1,1 1,-1 0,0-1,1 1,-1 0,0 0,0 1,-1-1,3 3,31 50,-30-45,21 38,-3 2,-3 1,-1 0,-3 1,-3 1,13 101,-9 323,-18-352,6-274,32-194,59-147,149-333,-232 786,-9 20,2 0,0 0,1 1,0 0,2 0,18-26,-27 41,1 1,-1-1,1 1,-1 0,0-1,1 1,-1 0,1-1,-1 1,1 0,-1 0,1-1,-1 1,1 0,-1 0,1 0,0 0,-1 0,1 0,-1 0,1 0,-1 0,1 0,-1 0,1 0,0 0,-1 0,1 0,-1 1,1-1,-1 0,1 0,-1 1,1-1,-1 0,1 1,-1-1,0 0,1 1,-1-1,0 0,1 1,-1-1,0 1,1-1,-1 1,0-1,0 1,1-1,-1 1,0-1,0 1,0-1,0 1,0-1,0 2,6 17,-1 1,-2 1,0-1,-1 0,-1 1,-2 26,1-19,-1 182,-10-1,-9-1,-9-1,-68 239,48-287,44-144,4-19,9-39,155-499,42 7,-181 474,375-922,-389 956,2 0,17-32,-29 59,1-1,-1 1,0-1,0 1,1-1,-1 1,0-1,1 1,-1-1,1 1,-1-1,1 1,-1 0,1-1,-1 1,1 0,-1-1,1 1,-1 0,1 0,-1-1,1 1,-1 0,1 0,0 0,-1 0,1 0,-1 0,1 0,0 0,-1 0,1 0,1 0,9 26,-7 32,-2 0,-4 0,-1 0,-14 66,11-79,-60 375,-134 456,-220 387,402-1212,14-37,0-1,-1 1,-1-1,0 0,-1 0,-16 22,15-34,3-14,0-31,2 0,2 0,6-59,0 13,1-59,0 20,-13-166,4 269,-1 0,-1 1,-14-40,17 58,-1 0,1 0,-2 0,1 1,-1-1,0 1,0 0,-1 0,0 0,0 1,0-1,-1 1,1 1,-1-1,-1 1,-12-7,16 10,1 0,-1 0,0 0,0 1,1-1,-1 1,0 0,0 0,1 0,-1 0,0 0,0 1,1-1,-1 1,0 0,1 0,-1-1,-4 4,-43 32,-15 27,4 2,-84 113,74-86,-45 54,-306 368,401-489,6-7,0 0,-2-1,0 0,-34 24,48-39,-1 1,1-1,-1 0,1-1,-1 1,1 0,-1-1,0 0,0 0,0 0,0-1,0 1,0-1,0 0,0 0,0 0,0 0,0-1,0 1,0-1,0 0,0 0,1-1,-1 1,0-1,1 0,-1 0,1 0,-1 0,1 0,0-1,0 1,0-1,-2-3,-3-3,1 0,0 0,0-1,1 0,1 0,0 0,0-1,1 1,0-1,-4-23,7 26,-1 1,1-1,1 0,0 0,0 0,1 0,0 0,0 1,0-1,1 0,1 1,-1-1,1 1,1 0,-1 0,8-10,0 5,-17 24,-21 28,-18 8,-58 47,68-66,1 2,1 1,2 2,-46 65,75-96,0 0,0-1,1 2,-1-1,1 0,0 0,0 0,0 0,1 1,-1-1,1 1,-1-1,1 0,0 1,1-1,-1 0,0 1,1-1,0 0,0 1,2 3,0-2,0-1,0 1,1-1,-1 0,1 0,0 0,0-1,1 1,-1-1,1 0,0 0,6 2,13 5,1 0,1-2,-1-1,37 6,139 18,236 7,198-25,-598-17,-52-7,-68-15,76 25,-117-28,-2 6,-208-12,-262 21,500 14,-199 0,250-6,47 4,-1 0,1 1,0-1,0 1,0 0,0-1,0 1,0 0,1 0,-1 0,0 1,1-1,-1 0,0 1,5-1,195-48,352-42,-453 77,634-69,-140 17,-546 58,-67 4,-83 6,-604 55,253-17,426-37,-57 1,79-4,1 0,-1 0,1 0,-1-1,1 1,-1-1,1 0,-1 0,1 0,0 0,0-1,-1 1,1-1,0 0,0 0,-5-4,7 4,0-1,1 1,-1 0,0 0,1 0,-1-1,1 1,0 0,0-1,0 1,0 0,0-1,0 1,1 0,-1-1,1 1,0 0,-1 0,1 0,0-1,1 1,-1 0,0 0,2-1,41-56,-37 50,360-382,-405 427,17-15,-1 0,-1-2,-29 19,51-37,-1 0,1 0,0 0,-1 0,1 0,-1-1,1 1,-1 0,1-1,-1 1,0-1,1 0,-1 1,1-1,-1 0,0 0,1 0,-1 0,0 0,1 0,-1-1,0 1,1 0,-1-1,1 1,-1-1,-2-1,2 0,0-1,1 1,0-1,-1 1,1-1,0 0,0 1,1-1,-1 0,0 0,1 1,0-1,0 0,0 0,0 0,1-3,5-40,3 1,1 1,3 0,2 0,1 1,31-56,-7 12,264-561,143-355,-423 939,-15 50,-4 18,1 31,-6-30,14 268,-24 293,-45-159,13-138,104-391,70-195,-272 600,110-221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59:05.575"/>
    </inkml:context>
    <inkml:brush xml:id="br0">
      <inkml:brushProperty name="width" value="0.35" units="cm"/>
      <inkml:brushProperty name="height" value="0.35" units="cm"/>
      <inkml:brushProperty name="color" value="#C6C5CA"/>
    </inkml:brush>
  </inkml:definitions>
  <inkml:trace contextRef="#ctx0" brushRef="#br0">2939 2251 24575,'47'-187'0,"126"-435"0,-172 620 0,-1 0 0,1-1 0,-1 1 0,1 0 0,0 0 0,0 0 0,0-1 0,0 1 0,0 0 0,1 0 0,-1 1 0,1-1 0,-1 0 0,1 0 0,1-1 0,-2 4 0,0-1 0,0 1 0,-1 0 0,1 0 0,0-1 0,-1 1 0,1 0 0,-1 0 0,1 0 0,-1 0 0,1 0 0,-1 0 0,0 0 0,1 0 0,-1 0 0,0 0 0,0 0 0,0 0 0,0 0 0,0 0 0,0 0 0,0 1 0,-1 82 0,-7-42 0,-1 0 0,-2 0 0,-3-1 0,-1 0 0,-2-1 0,-1-1 0,-3-1 0,-1-1 0,-2 0 0,-1-2 0,-37 39 0,61-72 0,0-1 0,0 1 0,0-1 0,0 0 0,0 1 0,-1-1 0,1 0 0,0 0 0,-1 0 0,1 0 0,-1 0 0,1 0 0,-1 0 0,0-1 0,1 1 0,-1 0 0,0-1 0,1 1 0,-1-1 0,0 0 0,0 0 0,1 1 0,-1-1 0,0 0 0,0-1 0,0 1 0,-2 0 0,2-2 0,0 0 0,1 1 0,-1-1 0,0 0 0,1 0 0,-1 0 0,1 0 0,-1 0 0,1 0 0,0 0 0,0 0 0,0 0 0,0-1 0,1 1 0,-1 0 0,0-5 0,-2-9 0,1-1 0,1 1 0,1-1 0,2-23 0,2 9 0,3 1 0,0-1 0,2 1 0,1 1 0,2 0 0,0 0 0,2 1 0,2 1 0,0 0 0,2 1 0,1 1 0,1 0 0,2 2 0,38-35 0,-12 16 0,-2-2 0,-2-2 0,52-70 0,95-163 0,-59 78 0,-128 195 0,1 1 0,-1 0 0,1 0 0,0 0 0,0 0 0,0 1 0,10-6 0,-14 10 0,-1-1 0,1 1 0,0 0 0,-1-1 0,1 1 0,0 0 0,0-1 0,-1 1 0,1 0 0,0 0 0,0 0 0,0 0 0,-1-1 0,1 1 0,0 0 0,0 1 0,0-1 0,-1 0 0,1 0 0,0 0 0,0 0 0,-1 0 0,1 1 0,0-1 0,0 0 0,1 2 0,-1-1 0,0 1 0,0-1 0,0 1 0,-1 0 0,1 0 0,0 0 0,-1-1 0,0 1 0,1 0 0,-1 0 0,0 0 0,0 0 0,0 0 0,0 0 0,0-1 0,-1 5 0,-11 73 0,-4 0 0,-4-1 0,-54 138 0,12-42 0,55-150 0,-14 35 0,2 0 0,4 1 0,2 0 0,2 1 0,-2 111 0,16-127 0,-2 0 0,-2 0 0,-2 0 0,-2 0 0,-2-1 0,-2 0 0,-20 61 0,25-93 0,-1 0 0,0 0 0,0 0 0,-1-1 0,-1 0 0,0 0 0,0 0 0,-1-1 0,-1 0 0,1-1 0,-2 0 0,1 0 0,-1-1 0,-1 0 0,0 0 0,0-1 0,0-1 0,-1 0 0,-18 7 0,-23 9 0,-1-2 0,-2-2 0,0-3 0,0-2 0,-1-2 0,-1-3 0,-100 2 0,140-9 0,-1 0 0,0 1 0,1 1 0,-1 0 0,1 2 0,0 0 0,0 1 0,-33 16 0,-6 7 0,-67 48 0,86-52 0,0-1 0,2 2 0,1 1 0,1 2 0,-31 33 0,63-60 0,0-1 0,0 1 0,0 0 0,0 1 0,0-1 0,1 0 0,-1 0 0,1 1 0,-1-1 0,1 1 0,0-1 0,0 1 0,0 0 0,0-1 0,1 1 0,-1 0 0,1-1 0,-1 1 0,1 0 0,0 0 0,0-1 0,0 1 0,1 0 0,-1 0 0,1-1 0,0 1 0,-1 0 0,1-1 0,1 1 0,-1 0 0,0-1 0,3 4 0,4 2 0,1 0 0,0 0 0,0-1 0,1 0 0,0-1 0,19 10 0,-20-12 0,0 0 0,-1 1 0,1 0 0,-1 0 0,0 1 0,-1 0 0,0 1 0,0 0 0,8 9 0,-15-15 0,1-1 0,0 1 0,-1 0 0,0 0 0,1 0 0,-1 0 0,1 0 0,-1 0 0,0 0 0,0 0 0,1 0 0,-1 0 0,0 0 0,0 0 0,0 0 0,0 0 0,0 0 0,-1 0 0,1-1 0,0 1 0,0 0 0,-1 0 0,1 0 0,0 0 0,-1 0 0,1 0 0,-1 0 0,0 0 0,1-1 0,-1 1 0,1 0 0,-1 0 0,0-1 0,0 1 0,1 0 0,-1-1 0,0 1 0,0-1 0,0 1 0,0-1 0,0 1 0,0-1 0,0 0 0,0 1 0,0-1 0,0 0 0,0 0 0,0 0 0,0 0 0,0 0 0,0 0 0,0 0 0,0 0 0,0 0 0,-2-1 0,-61-3 0,30-2 0,5 2 0,1-2 0,0 0 0,-51-20 0,76 25 0,1-1 0,0 1 0,-1-1 0,1 0 0,0 1 0,0-1 0,0 0 0,0 0 0,0-1 0,0 1 0,1 0 0,-1 0 0,1-1 0,-1 1 0,1-1 0,0 1 0,0-1 0,0 0 0,1 1 0,-1-1 0,1 0 0,-1 1 0,1-1 0,0 0 0,0 0 0,0 0 0,1 1 0,-1-1 0,1 0 0,-1 1 0,1-1 0,0 0 0,0 1 0,0-1 0,0 1 0,3-4 0,5-12 0,1 1 0,0 0 0,24-29 0,72-76 0,7 5 0,144-119 0,-235 215 0,-2-2 0,0 0 0,20-33 0,7-9 0,486-682 0,-325 381 0,-77 124 0,-44 77 0,-80 152 0,-1-1 0,-1 1 0,0-1 0,-1-1 0,0 1 0,-1-1 0,-1 1 0,-1-1 0,0 0 0,-1 0 0,0 1 0,-1-1 0,-4-15 0,3 20 0,0 1 0,0-1 0,-1 1 0,0-1 0,-1 1 0,0 0 0,-1 0 0,0 0 0,0 1 0,-1 0 0,0 0 0,-1 0 0,0 1 0,0 0 0,0 0 0,-1 0 0,0 1 0,0 1 0,-1-1 0,-9-4 0,-19-4 0,0 1 0,-1 1 0,0 2 0,-1 2 0,0 1 0,0 2 0,-1 2 0,0 2 0,-75 5 0,111-4 0,0 1 0,-1-1 0,1 1 0,0 0 0,0 0 0,0 0 0,0 1 0,0-1 0,0 1 0,1 0 0,-1 0 0,0 0 0,1 1 0,0-1 0,-1 1 0,1-1 0,0 1 0,-5 6 0,5-3 0,0-1 0,1 1 0,-1-1 0,1 1 0,0 0 0,1 0 0,-1 0 0,1 0 0,0 0 0,1 0 0,0 10 0,2 15 0,2 0 0,2 0 0,1 0 0,12 33 0,-6-21 0,-1 11 0,-3 1 0,-2 0 0,-2 1 0,-3-1 0,-6 65 0,-51 276 0,33-276 0,5 2 0,-2 182 0,20-275 0,1-6 0,-2 0 0,0 1 0,-2-1 0,-5 30 0,4-44 0,1-1 0,-1 0 0,0-1 0,-1 1 0,0 0 0,-1-1 0,1 0 0,-1 0 0,-1 0 0,1-1 0,-1 1 0,0-1 0,-1-1 0,1 1 0,-14 7 0,-121 73 0,-101 71 0,232-149 0,-21 15 0,-51 52 0,293-281 0,-2 2 0,2-71 0,-127 158 0,-82 113 0,0 0 0,1 1 0,-1-1 0,1 1 0,0 0 0,0 0 0,1 0 0,-1 0 0,1 0 0,-1 1 0,1 0 0,0-1 0,0 1 0,0 1 0,0-1 0,0 0 0,1 1 0,-1 0 0,0 0 0,1 0 0,4 0 0,-3 2 0,1 0 0,-1 1 0,0-1 0,1 1 0,-1 1 0,0-1 0,0 1 0,0 0 0,-1 0 0,1 1 0,-1-1 0,1 1 0,-1 0 0,4 5 0,21 20 0,-2 0 0,-1 2 0,-1 1 0,-2 1 0,22 38 0,85 189 0,-121-237 0,-1 1 0,-1-1 0,-2 2 0,0-1 0,-2 0 0,-1 1 0,0 0 0,-2 0 0,-2 0 0,0 0 0,-8 42 0,6-53 0,-1 0 0,0 0 0,-1 0 0,-1-1 0,0 1 0,-1-1 0,0-1 0,-1 1 0,0-1 0,-1-1 0,-1 1 0,0-1 0,-1-1 0,0 0 0,0 0 0,-1-1 0,0-1 0,-1 0 0,0-1 0,0 0 0,-15 6 0,-52 13 0,0-4 0,-138 22 0,133-36 0,-136-4 0,190-4 0,928 0 0,-889-1 0,1 0 0,-1 0 0,1 0 0,-1-1 0,0 0 0,1-1 0,-1 0 0,-1 0 0,1-1 0,0 1 0,-1-2 0,0 1 0,0-1 0,0 0 0,-1 0 0,1-1 0,-1 0 0,-1 0 0,8-10 0,8-13 0,-1-1 0,-2-1 0,19-42 0,-12 21 0,-19 41 0,95-205 0,-92 190 0,-1 0 0,-1-1 0,-1 1 0,-2-1 0,0-1 0,-2-44 0,-1 9 0,14-94 0,1-32 0,-18-1017 0,3 1198 0,-1 0 0,-1 0 0,0 0 0,0 0 0,-1 0 0,0 0 0,0 0 0,-1 0 0,0 1 0,0-1 0,-1 1 0,0 0 0,-8-11 0,3 9 0,0-1 0,-1 1 0,0 1 0,-1 0 0,0 0 0,0 1 0,-23-11 0,-283-111 0,230 99 0,0-4 0,-157-88 0,229 112 0,1 0 0,-1 1 0,-1 0 0,0 1 0,0 1 0,0 1 0,-1 0 0,0 1 0,0 1 0,-1 0 0,-33-2 0,-263 8 0,309-2 0,1 0 0,-1 0 0,1 1 0,-1-1 0,1 1 0,0 0 0,-1 0 0,1 1 0,0-1 0,-1 1 0,-6 3 0,10-4 0,-1 1 0,1-1 0,0 1 0,-1-1 0,1 1 0,0-1 0,0 1 0,0 0 0,0-1 0,0 1 0,1 0 0,-1 0 0,1-1 0,-1 1 0,1 0 0,-1 0 0,1 0 0,0 0 0,0 0 0,0 0 0,0 0 0,0-1 0,1 1 0,-1 0 0,0 0 0,1 0 0,0 0 0,-1-1 0,3 4 0,15 36 0,2 0 0,2-1 0,2-1 0,1-2 0,52 60 0,-61-81 0,0-1 0,2-1 0,-1 0 0,22 12 0,-23-16 0,-1 0 0,0 1 0,-1 1 0,-1 0 0,0 0 0,0 1 0,12 17 0,0 14 0,-2 0 0,-1 2 0,17 56 0,13 30 0,-38-95 0,-1 0 0,-2 0 0,-2 1 0,-1 0 0,4 68 0,-12 200 0,-4-152 0,5-67 0,-4 96 0,2-175 0,-1 0 0,0 0 0,0 0 0,-1-1 0,0 1 0,0-1 0,-1 0 0,0 0 0,0 0 0,-9 11 0,-61 59 0,47-51 0,-25 28 0,8-8 0,-2-2 0,-92 69 0,-90 60 0,113-82 0,76-60 0,7-6 0,-60 38 0,21-20 0,38-22 0,-1-1 0,-44 18 0,65-33 0,0-1 0,-1 1 0,0-2 0,0 0 0,0-1 0,0 0 0,-1-1 0,1 0 0,-27-3 0,33 1 0,1-1 0,-1 0 0,1 0 0,0-1 0,0 0 0,0 0 0,0-1 0,0 0 0,0 0 0,-7-7 0,-64-58 0,28 23 0,-7 3 0,-3 3 0,-119-59 0,45 26 0,110 56 0,0 0 0,-32-34 0,187 63 0,233-8 0,-250-5 0,-1147 1 0,1026-1 0,1 1 0,-1 0 0,1 1 0,-1 0 0,1 0 0,0 0 0,-1 0 0,1 1 0,0 0 0,0 1 0,0-1 0,0 1 0,0 0 0,1 0 0,0 1 0,-1-1 0,-5 7 0,5-3 0,0 1 0,1 0 0,0 0 0,1 0 0,-1 0 0,2 1 0,-1-1 0,1 1 0,1 0 0,0 0 0,-2 12 0,-19 153 0,23-172 0,-1 0 0,1 0 0,0 0 0,0 0 0,1 0 0,-1 0 0,0 0 0,1 0 0,-1 0 0,1 0 0,0 0 0,-1 0 0,1 0 0,0 0 0,0 0 0,1 0 0,-1-1 0,0 1 0,1 0 0,-1-1 0,1 1 0,-1-1 0,1 0 0,0 1 0,-1-1 0,1 0 0,0 0 0,0 0 0,0 0 0,0 0 0,0 0 0,0-1 0,0 1 0,0-1 0,0 1 0,1-1 0,-1 0 0,4 0 0,14 2 0,0-1 0,-1-1 0,31-3 0,-23 1 0,627-3 0,-389 6 0,-169 5 0,0 3 0,156 36 0,-210-36 0,-67-12 0,1 2 0,-1 0 0,-25 4 0,-18-1 0,-381-3 0,550-3 0,185-33 0,-151 16 0,-21 15 0,-57 7 0,-414 51 0,91-10 0,142-33 0,-184-9 0,181-2 0,400 20 0,12 0 0,137 15 0,-24 1 0,-374-33 0,0-1 0,0-1 0,-1-1 0,1-1 0,-1-1 0,0-1 0,24-8 0,-58 10 0,-310 13 0,101 0 0,-443-4 0,-583 28 0,1573-10 0,-119-9 0,273-13 0,-211-6 0,78 1 0,390 7 0,-442 31 0,-226-22 0,1-3 0,0-3 0,0-3 0,97-6 0,-57-24-1365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61BF6-6572-4097-88FD-BAFFADBED261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D4229-219F-4F7F-898D-B6AEC6D56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1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</a:p>
          <a:p>
            <a:r>
              <a:rPr lang="en-US" dirty="0"/>
              <a:t>Multi-model</a:t>
            </a:r>
          </a:p>
          <a:p>
            <a:r>
              <a:rPr lang="en-US" dirty="0"/>
              <a:t>Bayesian</a:t>
            </a:r>
          </a:p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9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67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E0E302-AEC2-6F56-54E9-BB2EB172B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5ADE32-13E4-48B9-9CF1-61B40C25E29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CAF8E3AA-5E7A-C62B-EB1B-86AF5DEBF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0C25C27-FEE3-8C7A-1072-8A1C84009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62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7CD25-12CA-429A-BC67-660ADC3DCFD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8745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September 6,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3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rgbClr val="F3923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3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48B-B8D7-4D8A-B6E1-2E2906D18E0F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573F-0F59-4F74-88EE-C4CF1FB4B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8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16489" y="0"/>
            <a:ext cx="64755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3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6830" y="1110343"/>
            <a:ext cx="4377917" cy="574765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10992" y="283029"/>
            <a:ext cx="6746591" cy="314597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1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30088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9085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15103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03934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482612" y="725934"/>
            <a:ext cx="5181044" cy="33788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Playfair Display SC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8259A0-B2B6-4A51-8281-FB7C939077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69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ounded Rectangle 5"/>
          <p:cNvSpPr/>
          <p:nvPr userDrawn="1"/>
        </p:nvSpPr>
        <p:spPr>
          <a:xfrm>
            <a:off x="250567" y="357353"/>
            <a:ext cx="906471" cy="32274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06245" y="345195"/>
            <a:ext cx="503628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4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399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49.png"/><Relationship Id="rId4" Type="http://schemas.openxmlformats.org/officeDocument/2006/relationships/image" Target="../media/image46.jpeg"/><Relationship Id="rId9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81595" y="1754835"/>
            <a:ext cx="6789256" cy="3770263"/>
            <a:chOff x="8774614" y="4232684"/>
            <a:chExt cx="6967393" cy="7540526"/>
          </a:xfrm>
        </p:grpSpPr>
        <p:sp>
          <p:nvSpPr>
            <p:cNvPr id="10" name="TextBox 9"/>
            <p:cNvSpPr txBox="1"/>
            <p:nvPr/>
          </p:nvSpPr>
          <p:spPr>
            <a:xfrm>
              <a:off x="8774614" y="4232684"/>
              <a:ext cx="6967393" cy="754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/>
              <a:r>
                <a:rPr lang="en-US" sz="11950" b="1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models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74614" y="8002948"/>
              <a:ext cx="6814239" cy="174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A simple approach to complex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57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Solution of closed form equations representing the system</a:t>
            </a:r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1600200" y="2971801"/>
          <a:ext cx="4343400" cy="6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898" imgH="565699" progId="Equation.3">
                  <p:embed/>
                </p:oleObj>
              </mc:Choice>
              <mc:Fallback>
                <p:oleObj name="Equation" r:id="rId2" imgW="3860898" imgH="565699" progId="Equation.3">
                  <p:embed/>
                  <p:pic>
                    <p:nvPicPr>
                      <p:cNvPr id="5120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971801"/>
                        <a:ext cx="4343400" cy="6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 descr="Overbank2"/>
          <p:cNvPicPr>
            <a:picLocks noChangeAspect="1" noChangeArrowheads="1"/>
          </p:cNvPicPr>
          <p:nvPr/>
        </p:nvPicPr>
        <p:blipFill>
          <a:blip r:embed="rId4"/>
          <a:srcRect t="1646"/>
          <a:stretch>
            <a:fillRect/>
          </a:stretch>
        </p:blipFill>
        <p:spPr bwMode="auto">
          <a:xfrm>
            <a:off x="1752600" y="3677722"/>
            <a:ext cx="4038600" cy="3031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 l="10417" t="45333" r="15417"/>
          <a:stretch>
            <a:fillRect/>
          </a:stretch>
        </p:blipFill>
        <p:spPr bwMode="auto">
          <a:xfrm>
            <a:off x="6248400" y="3200400"/>
            <a:ext cx="430065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7" descr="http://upload.wikimedia.org/math/9/0/f/90f20a29021964cdf64639639d1c928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371600"/>
            <a:ext cx="4133850" cy="146835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4495800" cy="1143000"/>
          </a:xfrm>
        </p:spPr>
        <p:txBody>
          <a:bodyPr/>
          <a:lstStyle/>
          <a:p>
            <a:r>
              <a:rPr lang="en-US" dirty="0"/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36" y="1547019"/>
            <a:ext cx="4191000" cy="1981200"/>
          </a:xfrm>
        </p:spPr>
        <p:txBody>
          <a:bodyPr/>
          <a:lstStyle/>
          <a:p>
            <a:r>
              <a:rPr lang="en-US" dirty="0"/>
              <a:t>Diagramming relationships among components, organizing information, determining data needs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l="14330" t="16939" r="50720" b="9853"/>
          <a:stretch>
            <a:fillRect/>
          </a:stretch>
        </p:blipFill>
        <p:spPr bwMode="auto">
          <a:xfrm>
            <a:off x="3101547" y="3691043"/>
            <a:ext cx="22115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9576" t="20169" r="21225" b="28638"/>
          <a:stretch>
            <a:fillRect/>
          </a:stretch>
        </p:blipFill>
        <p:spPr bwMode="auto">
          <a:xfrm>
            <a:off x="5626443" y="3691043"/>
            <a:ext cx="4343400" cy="2987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 descr="CurrituckModel_2010-09-20"/>
          <p:cNvPicPr>
            <a:picLocks noChangeAspect="1" noChangeArrowheads="1"/>
          </p:cNvPicPr>
          <p:nvPr/>
        </p:nvPicPr>
        <p:blipFill>
          <a:blip r:embed="rId4"/>
          <a:srcRect t="9338" r="8189" b="8682"/>
          <a:stretch>
            <a:fillRect/>
          </a:stretch>
        </p:blipFill>
        <p:spPr bwMode="auto">
          <a:xfrm>
            <a:off x="6324600" y="213968"/>
            <a:ext cx="4114800" cy="3404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Index Models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306EB7-AC05-DA6A-6F65-3EA67286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73" y="1062342"/>
            <a:ext cx="4631005" cy="2376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290" y="3428999"/>
            <a:ext cx="4220966" cy="2741213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Determining ecosystem quality </a:t>
            </a:r>
            <a:r>
              <a:rPr lang="en-US" sz="1800" dirty="0">
                <a:solidFill>
                  <a:schemeClr val="bg1"/>
                </a:solidFill>
              </a:rPr>
              <a:t>relative</a:t>
            </a:r>
            <a:r>
              <a:rPr lang="en-US" sz="2000" dirty="0">
                <a:solidFill>
                  <a:schemeClr val="bg1"/>
                </a:solidFill>
              </a:rPr>
              <a:t> to environmental variables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by agencies for restoration planning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Simple models based on linear step functions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D1497-C206-4596-7A4C-2606122F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73" y="3988208"/>
            <a:ext cx="4837061" cy="13008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4724400" cy="1143000"/>
          </a:xfrm>
        </p:spPr>
        <p:txBody>
          <a:bodyPr/>
          <a:lstStyle/>
          <a:p>
            <a:r>
              <a:rPr lang="en-US" dirty="0"/>
              <a:t>System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019" y="1600200"/>
            <a:ext cx="5015581" cy="2362200"/>
          </a:xfrm>
        </p:spPr>
        <p:txBody>
          <a:bodyPr/>
          <a:lstStyle/>
          <a:p>
            <a:r>
              <a:rPr lang="en-US" dirty="0"/>
              <a:t>Modeling dynamics of complex systems by focusing on state of system as summarized variables (e.g., overall biomass, population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 descr="1-s2.0-S1476945X08000561-gr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27" y="4038600"/>
            <a:ext cx="4109803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874" name="Picture 2" descr="http://www.hec.usace.army.mil/software/hec-ressim/images/HEC-ResSim_Schemat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1" y="152401"/>
            <a:ext cx="2952749" cy="4058459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818227"/>
            <a:ext cx="4343400" cy="29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DF9B00-3481-4C6E-9D6D-196881B52EFB}"/>
              </a:ext>
            </a:extLst>
          </p:cNvPr>
          <p:cNvSpPr/>
          <p:nvPr/>
        </p:nvSpPr>
        <p:spPr>
          <a:xfrm>
            <a:off x="222611" y="5157355"/>
            <a:ext cx="11746778" cy="170064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1891" y="4980709"/>
            <a:ext cx="41148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layfair Display SC" panose="00000500000000000000" pitchFamily="50" charset="0"/>
              </a:rPr>
              <a:t>Spatial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416" y="5808517"/>
            <a:ext cx="8653751" cy="71004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Combination of spatial attributes often coupled with simulation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/>
          <a:srcRect l="27083" t="24000" r="20000" b="26667"/>
          <a:stretch>
            <a:fillRect/>
          </a:stretch>
        </p:blipFill>
        <p:spPr bwMode="auto">
          <a:xfrm>
            <a:off x="910938" y="2095500"/>
            <a:ext cx="457714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 descr="http://static.rcngrants.org/sites/default/files/project_images/Potential%20ecological%20benefits%20of%20dam%20removal%20in%20the%20Northeast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3427" y="353483"/>
            <a:ext cx="3454834" cy="460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9078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http://bayesian-intelligence.com/bwb/wp-content/uploads/2012/03/egBNbeliefs-noev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648201"/>
            <a:ext cx="3505200" cy="2113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4343400" cy="1143000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Analysis of datasets to determine distributional properties of the data</a:t>
            </a: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4"/>
          <a:srcRect l="20000" t="11333" r="44583" b="51318"/>
          <a:stretch>
            <a:fillRect/>
          </a:stretch>
        </p:blipFill>
        <p:spPr bwMode="auto">
          <a:xfrm>
            <a:off x="7239000" y="152400"/>
            <a:ext cx="3352800" cy="2209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5"/>
          <a:srcRect l="19583" t="23333" r="7500" b="12000"/>
          <a:stretch>
            <a:fillRect/>
          </a:stretch>
        </p:blipFill>
        <p:spPr bwMode="auto">
          <a:xfrm>
            <a:off x="1676400" y="2895600"/>
            <a:ext cx="5498971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2590800"/>
            <a:ext cx="2209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0635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/>
          <a:srcRect l="28750" t="22666" r="29583" b="24000"/>
          <a:stretch>
            <a:fillRect/>
          </a:stretch>
        </p:blipFill>
        <p:spPr bwMode="auto">
          <a:xfrm>
            <a:off x="5070419" y="4206875"/>
            <a:ext cx="24765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Modeling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/>
          <a:srcRect l="9373" t="22676" r="7724" b="11159"/>
          <a:stretch>
            <a:fillRect/>
          </a:stretch>
        </p:blipFill>
        <p:spPr bwMode="auto">
          <a:xfrm>
            <a:off x="4122078" y="1804988"/>
            <a:ext cx="3820929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 l="36876" t="22864" r="8749" b="13730"/>
          <a:stretch>
            <a:fillRect/>
          </a:stretch>
        </p:blipFill>
        <p:spPr bwMode="auto">
          <a:xfrm>
            <a:off x="8422037" y="1714501"/>
            <a:ext cx="2719722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 l="55128"/>
          <a:stretch>
            <a:fillRect/>
          </a:stretch>
        </p:blipFill>
        <p:spPr bwMode="auto">
          <a:xfrm>
            <a:off x="1470926" y="1321594"/>
            <a:ext cx="224069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6"/>
          <a:srcRect l="29131" t="19601" r="27531" b="7101"/>
          <a:stretch>
            <a:fillRect/>
          </a:stretch>
        </p:blipFill>
        <p:spPr bwMode="auto">
          <a:xfrm>
            <a:off x="1600200" y="3810000"/>
            <a:ext cx="3044882" cy="289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7"/>
          <a:srcRect l="25729" t="21771" r="19962" b="13480"/>
          <a:stretch>
            <a:fillRect/>
          </a:stretch>
        </p:blipFill>
        <p:spPr bwMode="auto">
          <a:xfrm>
            <a:off x="7783330" y="3978275"/>
            <a:ext cx="3269784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542507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046830" cy="1143000"/>
          </a:xfrm>
        </p:spPr>
        <p:txBody>
          <a:bodyPr/>
          <a:lstStyle/>
          <a:p>
            <a:r>
              <a:rPr lang="en-US" dirty="0"/>
              <a:t>Agent-based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05" y="1600200"/>
            <a:ext cx="3981548" cy="4983162"/>
          </a:xfrm>
        </p:spPr>
        <p:txBody>
          <a:bodyPr>
            <a:normAutofit fontScale="92500"/>
          </a:bodyPr>
          <a:lstStyle/>
          <a:p>
            <a:r>
              <a:rPr lang="en-US" dirty="0"/>
              <a:t>Tries to mimic real system by capturing complexity. Builds on concepts of individual interactions creating emergent system properties.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Unique</a:t>
            </a:r>
            <a:r>
              <a:rPr lang="en-US" dirty="0"/>
              <a:t> agents are </a:t>
            </a:r>
            <a:r>
              <a:rPr lang="en-US" i="1" dirty="0"/>
              <a:t>autonomous</a:t>
            </a:r>
            <a:r>
              <a:rPr lang="en-US" dirty="0"/>
              <a:t> and interact with </a:t>
            </a:r>
            <a:r>
              <a:rPr lang="en-US" i="1" dirty="0"/>
              <a:t>others</a:t>
            </a:r>
            <a:r>
              <a:rPr lang="en-US" dirty="0"/>
              <a:t> and their </a:t>
            </a:r>
            <a:r>
              <a:rPr lang="en-US" i="1" dirty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System-level properties </a:t>
            </a:r>
            <a:r>
              <a:rPr lang="en-US" i="1" dirty="0"/>
              <a:t>emerge </a:t>
            </a:r>
            <a:r>
              <a:rPr lang="en-US" dirty="0"/>
              <a:t>from low-level behaviors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95F04-C96C-7694-DEB8-A0401D96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66" y="4086891"/>
            <a:ext cx="4474811" cy="2341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FF938-A9BA-7BCA-80A9-08F0FEF7A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036" y="4143093"/>
            <a:ext cx="3473820" cy="21767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E10849-D46E-5009-FF3D-75DD0840FA64}"/>
              </a:ext>
            </a:extLst>
          </p:cNvPr>
          <p:cNvSpPr/>
          <p:nvPr/>
        </p:nvSpPr>
        <p:spPr>
          <a:xfrm>
            <a:off x="833487" y="4197023"/>
            <a:ext cx="880378" cy="28737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6CBB1C-21C9-721A-E950-3B29D84A8914}"/>
              </a:ext>
            </a:extLst>
          </p:cNvPr>
          <p:cNvSpPr/>
          <p:nvPr/>
        </p:nvSpPr>
        <p:spPr>
          <a:xfrm>
            <a:off x="819642" y="4516649"/>
            <a:ext cx="1507525" cy="27184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46262-3AA4-008F-A7E6-AA4361F71FBF}"/>
              </a:ext>
            </a:extLst>
          </p:cNvPr>
          <p:cNvSpPr txBox="1"/>
          <p:nvPr/>
        </p:nvSpPr>
        <p:spPr>
          <a:xfrm>
            <a:off x="4769574" y="2037361"/>
            <a:ext cx="26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Different from each other &amp; independent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50A72-16E2-FC25-3663-8DE1C6ED1295}"/>
              </a:ext>
            </a:extLst>
          </p:cNvPr>
          <p:cNvSpPr/>
          <p:nvPr/>
        </p:nvSpPr>
        <p:spPr>
          <a:xfrm>
            <a:off x="2872446" y="4501127"/>
            <a:ext cx="919907" cy="287371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89D44-7D22-00CC-8010-8AE0BC047ABF}"/>
              </a:ext>
            </a:extLst>
          </p:cNvPr>
          <p:cNvSpPr/>
          <p:nvPr/>
        </p:nvSpPr>
        <p:spPr>
          <a:xfrm>
            <a:off x="819642" y="5108123"/>
            <a:ext cx="1507525" cy="271849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250D8-A7AB-B7C4-199A-83C4FF257602}"/>
              </a:ext>
            </a:extLst>
          </p:cNvPr>
          <p:cNvSpPr txBox="1"/>
          <p:nvPr/>
        </p:nvSpPr>
        <p:spPr>
          <a:xfrm>
            <a:off x="4066961" y="3260003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Species-Species</a:t>
            </a:r>
          </a:p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Species-Environment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48F4B-4590-6C99-1E59-14BBF3EC19D2}"/>
              </a:ext>
            </a:extLst>
          </p:cNvPr>
          <p:cNvSpPr/>
          <p:nvPr/>
        </p:nvSpPr>
        <p:spPr>
          <a:xfrm>
            <a:off x="833487" y="5857505"/>
            <a:ext cx="852617" cy="27184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78BE1-0547-6D6C-B4EE-539EE30AB31B}"/>
              </a:ext>
            </a:extLst>
          </p:cNvPr>
          <p:cNvSpPr txBox="1"/>
          <p:nvPr/>
        </p:nvSpPr>
        <p:spPr>
          <a:xfrm>
            <a:off x="4390974" y="2805600"/>
            <a:ext cx="2558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Model across levels!</a:t>
            </a:r>
          </a:p>
        </p:txBody>
      </p:sp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8F99664-B9E2-356A-8F25-AABD93174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77" y="748547"/>
            <a:ext cx="4329418" cy="3247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9" grpId="0"/>
      <p:bldP spid="9" grpId="1"/>
      <p:bldP spid="10" grpId="0" animBg="1"/>
      <p:bldP spid="10" grpId="1" animBg="1"/>
      <p:bldP spid="15" grpId="0" animBg="1"/>
      <p:bldP spid="15" grpId="1" animBg="1"/>
      <p:bldP spid="11" grpId="0"/>
      <p:bldP spid="11" grpId="1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532-98E5-A83A-65E9-B0A87BCB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agent- &amp; equation-based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1293C-2B6E-BFFA-7A98-634DF6605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838" y="1681787"/>
                <a:ext cx="4628979" cy="1737707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Equation-based modeling – assumes homogeneity and continuity. </a:t>
                </a:r>
              </a:p>
              <a:p>
                <a:r>
                  <a:rPr lang="en-US" b="1" dirty="0"/>
                  <a:t>	</a:t>
                </a: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𝒅𝑵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𝒓𝑵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1293C-2B6E-BFFA-7A98-634DF6605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838" y="1681787"/>
                <a:ext cx="4628979" cy="1737707"/>
              </a:xfrm>
              <a:blipFill>
                <a:blip r:embed="rId2"/>
                <a:stretch>
                  <a:fillRect t="-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36150-EB11-0FF3-80DA-37CD7D9A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r - How to draw logistic growth curve on my ggplot - Stack Overflow">
            <a:extLst>
              <a:ext uri="{FF2B5EF4-FFF2-40B4-BE49-F238E27FC236}">
                <a16:creationId xmlns:a16="http://schemas.microsoft.com/office/drawing/2014/main" id="{CBE6DA41-8C2F-A8B1-C243-4DE3BC84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24" y="3496154"/>
            <a:ext cx="3352581" cy="29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1DDBCE-877E-15BD-0288-3CF051EB4920}"/>
              </a:ext>
            </a:extLst>
          </p:cNvPr>
          <p:cNvSpPr txBox="1">
            <a:spLocks/>
          </p:cNvSpPr>
          <p:nvPr/>
        </p:nvSpPr>
        <p:spPr>
          <a:xfrm>
            <a:off x="7682947" y="4510648"/>
            <a:ext cx="3888629" cy="1737707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457109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2pPr>
            <a:lvl3pPr marL="914217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3pPr>
            <a:lvl4pPr marL="1371326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4pPr>
            <a:lvl5pPr marL="1828434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Agent-based – assumes variability and randomness, discrete entities (i.e., can’t have ¼ a wolf)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692D1D-AD3B-3B8B-E943-74FB398193F9}"/>
              </a:ext>
            </a:extLst>
          </p:cNvPr>
          <p:cNvGrpSpPr/>
          <p:nvPr/>
        </p:nvGrpSpPr>
        <p:grpSpPr>
          <a:xfrm>
            <a:off x="7568647" y="1811860"/>
            <a:ext cx="3864989" cy="2477778"/>
            <a:chOff x="4788817" y="4503755"/>
            <a:chExt cx="2857500" cy="1905000"/>
          </a:xfrm>
        </p:grpSpPr>
        <p:pic>
          <p:nvPicPr>
            <p:cNvPr id="1028" name="Picture 4" descr="K_Godfrey_1_10_2017axel | International Wolf Center">
              <a:extLst>
                <a:ext uri="{FF2B5EF4-FFF2-40B4-BE49-F238E27FC236}">
                  <a16:creationId xmlns:a16="http://schemas.microsoft.com/office/drawing/2014/main" id="{0F0221D9-6177-6431-AFAB-BD88E9501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17" y="4503755"/>
              <a:ext cx="2857500" cy="19050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48811E-8B1F-7537-C02E-9B86CA34C6DB}"/>
                    </a:ext>
                  </a:extLst>
                </p14:cNvPr>
                <p14:cNvContentPartPr/>
                <p14:nvPr/>
              </p14:nvContentPartPr>
              <p14:xfrm>
                <a:off x="6900049" y="5238531"/>
                <a:ext cx="210600" cy="299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48811E-8B1F-7537-C02E-9B86CA34C6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3488" y="5100159"/>
                  <a:ext cx="343456" cy="575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340680-21A0-CD15-914C-891F55736D23}"/>
                    </a:ext>
                  </a:extLst>
                </p14:cNvPr>
                <p14:cNvContentPartPr/>
                <p14:nvPr/>
              </p14:nvContentPartPr>
              <p14:xfrm>
                <a:off x="6850009" y="5408451"/>
                <a:ext cx="116280" cy="37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340680-21A0-CD15-914C-891F55736D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83487" y="5270276"/>
                  <a:ext cx="249057" cy="6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26B83D-7E6D-C0A3-35AC-006BB197F7BF}"/>
                    </a:ext>
                  </a:extLst>
                </p14:cNvPr>
                <p14:cNvContentPartPr/>
                <p14:nvPr/>
              </p14:nvContentPartPr>
              <p14:xfrm>
                <a:off x="6538249" y="5025771"/>
                <a:ext cx="740880" cy="998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26B83D-7E6D-C0A3-35AC-006BB197F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1695" y="4887655"/>
                  <a:ext cx="873722" cy="1275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EE4B1B-450A-1607-4AF4-5F2ABF296401}"/>
                    </a:ext>
                  </a:extLst>
                </p14:cNvPr>
                <p14:cNvContentPartPr/>
                <p14:nvPr/>
              </p14:nvContentPartPr>
              <p14:xfrm>
                <a:off x="6165289" y="5136651"/>
                <a:ext cx="1046160" cy="878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EE4B1B-450A-1607-4AF4-5F2ABF2964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8716" y="5088482"/>
                  <a:ext cx="1139040" cy="9750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12996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990496" cy="1143000"/>
          </a:xfrm>
        </p:spPr>
        <p:txBody>
          <a:bodyPr/>
          <a:lstStyle/>
          <a:p>
            <a:r>
              <a:rPr lang="en-US" dirty="0"/>
              <a:t>Why Agent-based Models?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8" y="1196911"/>
            <a:ext cx="9803938" cy="4438346"/>
          </a:xfrm>
        </p:spPr>
        <p:txBody>
          <a:bodyPr>
            <a:normAutofit/>
          </a:bodyPr>
          <a:lstStyle/>
          <a:p>
            <a:r>
              <a:rPr lang="en-US" dirty="0"/>
              <a:t>Agent-based models are computationally expensive, require some programming skills, and a completely novel way to analyze them. </a:t>
            </a:r>
          </a:p>
          <a:p>
            <a:r>
              <a:rPr lang="en-US" dirty="0"/>
              <a:t>So why would we use them?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think of the world more complexly and consider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explore what happens to systems because of individuals, and to individuals because of systems (feedbacks and thresholds)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use rules instead of equations to explain phenomena (</a:t>
            </a:r>
            <a:r>
              <a:rPr lang="en-US" dirty="0" err="1"/>
              <a:t>e.g</a:t>
            </a:r>
            <a:r>
              <a:rPr lang="en-US" dirty="0"/>
              <a:t>, don’t have to know differential equations). Language is much closer to natural language.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Enables analysis of big data and integrated approaches.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874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8201" y="941770"/>
            <a:ext cx="5295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Overview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678" y="1517671"/>
            <a:ext cx="6978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What is an “ecological model”?</a:t>
            </a:r>
          </a:p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Types of models &amp; how agent-based models are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25" y="3429000"/>
            <a:ext cx="2723653" cy="199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5" y="4845652"/>
            <a:ext cx="4904696" cy="196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26240"/>
          <a:stretch/>
        </p:blipFill>
        <p:spPr>
          <a:xfrm>
            <a:off x="8573501" y="1429954"/>
            <a:ext cx="3513988" cy="1788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77" y="3759257"/>
            <a:ext cx="2594941" cy="2072470"/>
          </a:xfrm>
          <a:prstGeom prst="rect">
            <a:avLst/>
          </a:prstGeom>
        </p:spPr>
      </p:pic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A74636-C67C-4114-943F-FD151EA9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63" y="5577789"/>
            <a:ext cx="4079715" cy="11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532-98E5-A83A-65E9-B0A87BCB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uses for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293C-2B6E-BFFA-7A98-634DF6605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86" y="1844479"/>
            <a:ext cx="11482632" cy="4351338"/>
          </a:xfrm>
        </p:spPr>
        <p:txBody>
          <a:bodyPr/>
          <a:lstStyle/>
          <a:p>
            <a:r>
              <a:rPr lang="en-US" b="1" dirty="0"/>
              <a:t>Description</a:t>
            </a:r>
            <a:r>
              <a:rPr lang="en-US" dirty="0"/>
              <a:t> – describes real world system</a:t>
            </a:r>
          </a:p>
          <a:p>
            <a:r>
              <a:rPr lang="en-US" b="1" dirty="0"/>
              <a:t>Explanation</a:t>
            </a:r>
            <a:r>
              <a:rPr lang="en-US" dirty="0"/>
              <a:t> – identifies essential mechanisms, explicates mechanisms of emergence</a:t>
            </a:r>
          </a:p>
          <a:p>
            <a:r>
              <a:rPr lang="en-US" b="1" dirty="0"/>
              <a:t>Experimentation</a:t>
            </a:r>
            <a:r>
              <a:rPr lang="en-US" dirty="0"/>
              <a:t> – create a virtual laboratory for testing hypotheses</a:t>
            </a:r>
          </a:p>
          <a:p>
            <a:r>
              <a:rPr lang="en-US" b="1" dirty="0"/>
              <a:t>Analogy</a:t>
            </a:r>
            <a:r>
              <a:rPr lang="en-US" dirty="0"/>
              <a:t> – relates to other systems/processes</a:t>
            </a:r>
          </a:p>
          <a:p>
            <a:r>
              <a:rPr lang="en-US" b="1" dirty="0"/>
              <a:t>Dialog</a:t>
            </a:r>
            <a:r>
              <a:rPr lang="en-US" dirty="0"/>
              <a:t> – focused discussions on what’s most important for generating patterns</a:t>
            </a:r>
          </a:p>
          <a:p>
            <a:r>
              <a:rPr lang="en-US" b="1" dirty="0"/>
              <a:t>Communication/Education </a:t>
            </a:r>
            <a:r>
              <a:rPr lang="en-US" dirty="0"/>
              <a:t>– tools for explaining system dynamics</a:t>
            </a:r>
          </a:p>
          <a:p>
            <a:r>
              <a:rPr lang="en-US" b="1" dirty="0"/>
              <a:t>Prediction</a:t>
            </a:r>
            <a:r>
              <a:rPr lang="en-US" dirty="0"/>
              <a:t> – forecast system dynamics (depends on accuracy of input data)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36150-EB11-0FF3-80DA-37CD7D9A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5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>
            <a:extLst>
              <a:ext uri="{FF2B5EF4-FFF2-40B4-BE49-F238E27FC236}">
                <a16:creationId xmlns:a16="http://schemas.microsoft.com/office/drawing/2014/main" id="{6DE97618-5845-F1FA-1244-E8A5C03327BE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4772025"/>
            <a:ext cx="1858963" cy="1822450"/>
            <a:chOff x="1488" y="3006"/>
            <a:chExt cx="1171" cy="1148"/>
          </a:xfrm>
        </p:grpSpPr>
        <p:sp>
          <p:nvSpPr>
            <p:cNvPr id="16387" name="Rectangle 3">
              <a:extLst>
                <a:ext uri="{FF2B5EF4-FFF2-40B4-BE49-F238E27FC236}">
                  <a16:creationId xmlns:a16="http://schemas.microsoft.com/office/drawing/2014/main" id="{F387D0E8-B7DE-6B68-5E2B-93AC972D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006"/>
              <a:ext cx="1078" cy="11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F2595327-D087-8190-062C-C14FE047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014"/>
              <a:ext cx="1171" cy="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</a:rPr>
                <a:t>Habitat Cells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Water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Hab. Quality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# of Ind.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Etc…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45CD9142-2E82-3D73-F489-0164115A54E9}"/>
              </a:ext>
            </a:extLst>
          </p:cNvPr>
          <p:cNvGrpSpPr>
            <a:grpSpLocks/>
          </p:cNvGrpSpPr>
          <p:nvPr/>
        </p:nvGrpSpPr>
        <p:grpSpPr bwMode="auto">
          <a:xfrm>
            <a:off x="7408863" y="4547986"/>
            <a:ext cx="2127250" cy="2089150"/>
            <a:chOff x="3707" y="2871"/>
            <a:chExt cx="1340" cy="1316"/>
          </a:xfrm>
        </p:grpSpPr>
        <p:sp>
          <p:nvSpPr>
            <p:cNvPr id="16390" name="Oval 6">
              <a:extLst>
                <a:ext uri="{FF2B5EF4-FFF2-40B4-BE49-F238E27FC236}">
                  <a16:creationId xmlns:a16="http://schemas.microsoft.com/office/drawing/2014/main" id="{ADE00EBD-2DEC-4E5E-5533-B521EB38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871"/>
              <a:ext cx="1340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91" name="Text Box 7">
              <a:extLst>
                <a:ext uri="{FF2B5EF4-FFF2-40B4-BE49-F238E27FC236}">
                  <a16:creationId xmlns:a16="http://schemas.microsoft.com/office/drawing/2014/main" id="{09637D54-240D-DEB6-488E-179A55182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988"/>
              <a:ext cx="921" cy="102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Individuals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Gender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Life Stage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Location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000" dirty="0" err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6392" name="Text Box 8">
            <a:extLst>
              <a:ext uri="{FF2B5EF4-FFF2-40B4-BE49-F238E27FC236}">
                <a16:creationId xmlns:a16="http://schemas.microsoft.com/office/drawing/2014/main" id="{7429FBC2-5C09-3AA2-455F-DA1C2495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6" y="1374775"/>
            <a:ext cx="22188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Landscape/Animals</a:t>
            </a:r>
          </a:p>
        </p:txBody>
      </p:sp>
      <p:sp>
        <p:nvSpPr>
          <p:cNvPr id="16482" name="Line 98">
            <a:extLst>
              <a:ext uri="{FF2B5EF4-FFF2-40B4-BE49-F238E27FC236}">
                <a16:creationId xmlns:a16="http://schemas.microsoft.com/office/drawing/2014/main" id="{EED8C190-D13B-441D-2059-0C9A7F0504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1" y="3467100"/>
            <a:ext cx="447675" cy="12573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3" name="Line 99">
            <a:extLst>
              <a:ext uri="{FF2B5EF4-FFF2-40B4-BE49-F238E27FC236}">
                <a16:creationId xmlns:a16="http://schemas.microsoft.com/office/drawing/2014/main" id="{A8737DA4-F7EF-AF26-4CFB-4FE9EBF0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1" y="3448051"/>
            <a:ext cx="733425" cy="1285875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4" name="Line 100">
            <a:extLst>
              <a:ext uri="{FF2B5EF4-FFF2-40B4-BE49-F238E27FC236}">
                <a16:creationId xmlns:a16="http://schemas.microsoft.com/office/drawing/2014/main" id="{0D2BD71F-5524-5F8B-5E4A-169E3BB80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6" y="3257551"/>
            <a:ext cx="3167063" cy="12541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5" name="Line 101">
            <a:extLst>
              <a:ext uri="{FF2B5EF4-FFF2-40B4-BE49-F238E27FC236}">
                <a16:creationId xmlns:a16="http://schemas.microsoft.com/office/drawing/2014/main" id="{097A2C8B-1189-A783-E656-77E484524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1" y="3305176"/>
            <a:ext cx="2341563" cy="27273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grpSp>
        <p:nvGrpSpPr>
          <p:cNvPr id="16486" name="Group 102">
            <a:extLst>
              <a:ext uri="{FF2B5EF4-FFF2-40B4-BE49-F238E27FC236}">
                <a16:creationId xmlns:a16="http://schemas.microsoft.com/office/drawing/2014/main" id="{CBC32C23-504F-0569-6641-1A0ECC416CEE}"/>
              </a:ext>
            </a:extLst>
          </p:cNvPr>
          <p:cNvGrpSpPr>
            <a:grpSpLocks/>
          </p:cNvGrpSpPr>
          <p:nvPr/>
        </p:nvGrpSpPr>
        <p:grpSpPr bwMode="auto">
          <a:xfrm>
            <a:off x="3694114" y="1739900"/>
            <a:ext cx="1812925" cy="1809750"/>
            <a:chOff x="1367" y="532"/>
            <a:chExt cx="1142" cy="1140"/>
          </a:xfrm>
        </p:grpSpPr>
        <p:sp>
          <p:nvSpPr>
            <p:cNvPr id="16487" name="Rectangle 103">
              <a:extLst>
                <a:ext uri="{FF2B5EF4-FFF2-40B4-BE49-F238E27FC236}">
                  <a16:creationId xmlns:a16="http://schemas.microsoft.com/office/drawing/2014/main" id="{B2654DC1-679B-60BC-C506-79557E4C9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8" name="Rectangle 104">
              <a:extLst>
                <a:ext uri="{FF2B5EF4-FFF2-40B4-BE49-F238E27FC236}">
                  <a16:creationId xmlns:a16="http://schemas.microsoft.com/office/drawing/2014/main" id="{D40C752A-1100-C771-7681-4CA894C62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9" name="Rectangle 105">
              <a:extLst>
                <a:ext uri="{FF2B5EF4-FFF2-40B4-BE49-F238E27FC236}">
                  <a16:creationId xmlns:a16="http://schemas.microsoft.com/office/drawing/2014/main" id="{624DDC0D-3B58-534D-1953-C7AEAF7E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0" name="Rectangle 106">
              <a:extLst>
                <a:ext uri="{FF2B5EF4-FFF2-40B4-BE49-F238E27FC236}">
                  <a16:creationId xmlns:a16="http://schemas.microsoft.com/office/drawing/2014/main" id="{E7EF90D4-05B0-A5BE-58E2-63F8C42C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1" name="Rectangle 107">
              <a:extLst>
                <a:ext uri="{FF2B5EF4-FFF2-40B4-BE49-F238E27FC236}">
                  <a16:creationId xmlns:a16="http://schemas.microsoft.com/office/drawing/2014/main" id="{E1939FB3-501B-0EFE-ABDF-83307E32C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2" name="Rectangle 108">
              <a:extLst>
                <a:ext uri="{FF2B5EF4-FFF2-40B4-BE49-F238E27FC236}">
                  <a16:creationId xmlns:a16="http://schemas.microsoft.com/office/drawing/2014/main" id="{6711B41D-0059-D6AD-3427-53384D4A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3" name="Rectangle 109">
              <a:extLst>
                <a:ext uri="{FF2B5EF4-FFF2-40B4-BE49-F238E27FC236}">
                  <a16:creationId xmlns:a16="http://schemas.microsoft.com/office/drawing/2014/main" id="{2219E109-3560-73DE-A1E5-6F4A34EC4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4" name="Rectangle 110">
              <a:extLst>
                <a:ext uri="{FF2B5EF4-FFF2-40B4-BE49-F238E27FC236}">
                  <a16:creationId xmlns:a16="http://schemas.microsoft.com/office/drawing/2014/main" id="{ED51286D-C078-2ADA-EFCE-5BE04405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5" name="Rectangle 111">
              <a:extLst>
                <a:ext uri="{FF2B5EF4-FFF2-40B4-BE49-F238E27FC236}">
                  <a16:creationId xmlns:a16="http://schemas.microsoft.com/office/drawing/2014/main" id="{54469C8F-E0CF-3BEC-FB41-29DBFC1C0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496" name="Oval 112">
            <a:extLst>
              <a:ext uri="{FF2B5EF4-FFF2-40B4-BE49-F238E27FC236}">
                <a16:creationId xmlns:a16="http://schemas.microsoft.com/office/drawing/2014/main" id="{FD171D85-B48C-1378-109D-9E9D8C665C5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464050" y="3024188"/>
            <a:ext cx="69850" cy="682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7" name="Oval 113">
            <a:extLst>
              <a:ext uri="{FF2B5EF4-FFF2-40B4-BE49-F238E27FC236}">
                <a16:creationId xmlns:a16="http://schemas.microsoft.com/office/drawing/2014/main" id="{68950441-E56A-1B53-E5A2-8CE365AB85D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543426" y="3133726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8" name="Oval 114">
            <a:extLst>
              <a:ext uri="{FF2B5EF4-FFF2-40B4-BE49-F238E27FC236}">
                <a16:creationId xmlns:a16="http://schemas.microsoft.com/office/drawing/2014/main" id="{9D0089EF-D671-3286-0D52-104E11DA3A8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305425" y="269557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9" name="Oval 115">
            <a:extLst>
              <a:ext uri="{FF2B5EF4-FFF2-40B4-BE49-F238E27FC236}">
                <a16:creationId xmlns:a16="http://schemas.microsoft.com/office/drawing/2014/main" id="{C1407E57-1A8C-7BC5-0A80-A12F7297234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48251" y="1943101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0" name="Line 116">
            <a:extLst>
              <a:ext uri="{FF2B5EF4-FFF2-40B4-BE49-F238E27FC236}">
                <a16:creationId xmlns:a16="http://schemas.microsoft.com/office/drawing/2014/main" id="{A8EA1A87-297E-3B25-FF02-4D2BE4367E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75239" y="2182813"/>
            <a:ext cx="219075" cy="457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1" name="Oval 117">
            <a:extLst>
              <a:ext uri="{FF2B5EF4-FFF2-40B4-BE49-F238E27FC236}">
                <a16:creationId xmlns:a16="http://schemas.microsoft.com/office/drawing/2014/main" id="{0654C102-EBEA-C32C-BDA0-65E797D5EBD5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971925" y="1981201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2" name="Line 118">
            <a:extLst>
              <a:ext uri="{FF2B5EF4-FFF2-40B4-BE49-F238E27FC236}">
                <a16:creationId xmlns:a16="http://schemas.microsoft.com/office/drawing/2014/main" id="{577B0C58-381E-6B9D-03C7-EADAED029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9" y="2078039"/>
            <a:ext cx="447675" cy="5238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3" name="Oval 119">
            <a:extLst>
              <a:ext uri="{FF2B5EF4-FFF2-40B4-BE49-F238E27FC236}">
                <a16:creationId xmlns:a16="http://schemas.microsoft.com/office/drawing/2014/main" id="{F280A55A-ADB1-3CBA-8BD9-AB2753F5F6D1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95875" y="320992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6" name="Text Box 122">
            <a:extLst>
              <a:ext uri="{FF2B5EF4-FFF2-40B4-BE49-F238E27FC236}">
                <a16:creationId xmlns:a16="http://schemas.microsoft.com/office/drawing/2014/main" id="{F1CFD1A8-EFF5-2B48-218D-27BD1FA3C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239" y="1851025"/>
            <a:ext cx="1544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System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sp>
        <p:nvSpPr>
          <p:cNvPr id="16507" name="Text Box 123">
            <a:extLst>
              <a:ext uri="{FF2B5EF4-FFF2-40B4-BE49-F238E27FC236}">
                <a16:creationId xmlns:a16="http://schemas.microsoft.com/office/drawing/2014/main" id="{F87D536C-CFA6-A347-F30A-4B46E77CF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816" y="4889500"/>
            <a:ext cx="2082621" cy="1200329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Individual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grpSp>
        <p:nvGrpSpPr>
          <p:cNvPr id="16508" name="Group 124">
            <a:extLst>
              <a:ext uri="{FF2B5EF4-FFF2-40B4-BE49-F238E27FC236}">
                <a16:creationId xmlns:a16="http://schemas.microsoft.com/office/drawing/2014/main" id="{E2B9793C-D482-1C5D-1F29-5C57B560DC00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4210051"/>
            <a:ext cx="7969250" cy="9525"/>
            <a:chOff x="400" y="2562"/>
            <a:chExt cx="5020" cy="6"/>
          </a:xfrm>
        </p:grpSpPr>
        <p:sp>
          <p:nvSpPr>
            <p:cNvPr id="16509" name="Line 125">
              <a:extLst>
                <a:ext uri="{FF2B5EF4-FFF2-40B4-BE49-F238E27FC236}">
                  <a16:creationId xmlns:a16="http://schemas.microsoft.com/office/drawing/2014/main" id="{E3D502E6-B710-354A-4275-0F9086653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" y="2562"/>
              <a:ext cx="3984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510" name="Line 126">
              <a:extLst>
                <a:ext uri="{FF2B5EF4-FFF2-40B4-BE49-F238E27FC236}">
                  <a16:creationId xmlns:a16="http://schemas.microsoft.com/office/drawing/2014/main" id="{235FA5A8-333E-C6F9-6E97-0782F0799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568"/>
              <a:ext cx="948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</p:grpSp>
      <p:sp>
        <p:nvSpPr>
          <p:cNvPr id="16511" name="AutoShape 127">
            <a:extLst>
              <a:ext uri="{FF2B5EF4-FFF2-40B4-BE49-F238E27FC236}">
                <a16:creationId xmlns:a16="http://schemas.microsoft.com/office/drawing/2014/main" id="{13DB4488-24F5-CAA5-DE47-2D1D4A25A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6" y="5314951"/>
            <a:ext cx="1319213" cy="485775"/>
          </a:xfrm>
          <a:prstGeom prst="leftRightArrow">
            <a:avLst>
              <a:gd name="adj1" fmla="val 50000"/>
              <a:gd name="adj2" fmla="val 54314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12" name="AutoShape 128">
            <a:extLst>
              <a:ext uri="{FF2B5EF4-FFF2-40B4-BE49-F238E27FC236}">
                <a16:creationId xmlns:a16="http://schemas.microsoft.com/office/drawing/2014/main" id="{EBCE4D01-FAF7-2495-94FF-CAE4EE30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3" y="2286001"/>
            <a:ext cx="863600" cy="485775"/>
          </a:xfrm>
          <a:prstGeom prst="leftRightArrow">
            <a:avLst>
              <a:gd name="adj1" fmla="val 50000"/>
              <a:gd name="adj2" fmla="val 35556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grpSp>
        <p:nvGrpSpPr>
          <p:cNvPr id="16513" name="Group 129">
            <a:extLst>
              <a:ext uri="{FF2B5EF4-FFF2-40B4-BE49-F238E27FC236}">
                <a16:creationId xmlns:a16="http://schemas.microsoft.com/office/drawing/2014/main" id="{DDDB8623-8B3E-1A74-178C-5009C10AA0DA}"/>
              </a:ext>
            </a:extLst>
          </p:cNvPr>
          <p:cNvGrpSpPr>
            <a:grpSpLocks/>
          </p:cNvGrpSpPr>
          <p:nvPr/>
        </p:nvGrpSpPr>
        <p:grpSpPr bwMode="auto">
          <a:xfrm>
            <a:off x="2008189" y="1963741"/>
            <a:ext cx="1198563" cy="754063"/>
            <a:chOff x="270" y="1708"/>
            <a:chExt cx="755" cy="475"/>
          </a:xfrm>
        </p:grpSpPr>
        <p:sp>
          <p:nvSpPr>
            <p:cNvPr id="16514" name="Oval 130">
              <a:extLst>
                <a:ext uri="{FF2B5EF4-FFF2-40B4-BE49-F238E27FC236}">
                  <a16:creationId xmlns:a16="http://schemas.microsoft.com/office/drawing/2014/main" id="{E756835D-75E5-CDE9-2ECC-43BF047CDE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70" y="1986"/>
              <a:ext cx="98" cy="94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5" name="Oval 131">
              <a:extLst>
                <a:ext uri="{FF2B5EF4-FFF2-40B4-BE49-F238E27FC236}">
                  <a16:creationId xmlns:a16="http://schemas.microsoft.com/office/drawing/2014/main" id="{7B90585F-5AC5-5B81-3DA9-9893B291DA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303" y="1821"/>
              <a:ext cx="44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6" name="Text Box 132">
              <a:extLst>
                <a:ext uri="{FF2B5EF4-FFF2-40B4-BE49-F238E27FC236}">
                  <a16:creationId xmlns:a16="http://schemas.microsoft.com/office/drawing/2014/main" id="{965C4638-BC7A-5170-2C1E-BDF8C0636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1708"/>
              <a:ext cx="6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Animal</a:t>
              </a:r>
            </a:p>
          </p:txBody>
        </p:sp>
        <p:sp>
          <p:nvSpPr>
            <p:cNvPr id="16517" name="Text Box 133">
              <a:extLst>
                <a:ext uri="{FF2B5EF4-FFF2-40B4-BE49-F238E27FC236}">
                  <a16:creationId xmlns:a16="http://schemas.microsoft.com/office/drawing/2014/main" id="{C6E1D427-0CFA-744D-5104-960451BFA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1931"/>
              <a:ext cx="4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Water</a:t>
              </a:r>
            </a:p>
          </p:txBody>
        </p:sp>
      </p:grpSp>
      <p:grpSp>
        <p:nvGrpSpPr>
          <p:cNvPr id="16617" name="Group 233">
            <a:extLst>
              <a:ext uri="{FF2B5EF4-FFF2-40B4-BE49-F238E27FC236}">
                <a16:creationId xmlns:a16="http://schemas.microsoft.com/office/drawing/2014/main" id="{36C25DEE-63BC-8C22-EB02-FD63FF08B6E7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1295400"/>
            <a:ext cx="3857625" cy="2409825"/>
            <a:chOff x="3186" y="816"/>
            <a:chExt cx="2430" cy="1518"/>
          </a:xfrm>
        </p:grpSpPr>
        <p:sp>
          <p:nvSpPr>
            <p:cNvPr id="16394" name="Text Box 10">
              <a:extLst>
                <a:ext uri="{FF2B5EF4-FFF2-40B4-BE49-F238E27FC236}">
                  <a16:creationId xmlns:a16="http://schemas.microsoft.com/office/drawing/2014/main" id="{5C1D56F3-6212-5765-2CC8-BBCF94D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816"/>
              <a:ext cx="151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Population Dynamics</a:t>
              </a:r>
            </a:p>
          </p:txBody>
        </p:sp>
        <p:sp>
          <p:nvSpPr>
            <p:cNvPr id="16396" name="Rectangle 12">
              <a:extLst>
                <a:ext uri="{FF2B5EF4-FFF2-40B4-BE49-F238E27FC236}">
                  <a16:creationId xmlns:a16="http://schemas.microsoft.com/office/drawing/2014/main" id="{9F357988-BF1F-8625-C5DB-68D0412B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044"/>
              <a:ext cx="2430" cy="129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grpSp>
          <p:nvGrpSpPr>
            <p:cNvPr id="16397" name="Group 13">
              <a:extLst>
                <a:ext uri="{FF2B5EF4-FFF2-40B4-BE49-F238E27FC236}">
                  <a16:creationId xmlns:a16="http://schemas.microsoft.com/office/drawing/2014/main" id="{97C683F6-9467-C4CD-6CC3-25A66EE24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1505"/>
              <a:ext cx="73" cy="137"/>
              <a:chOff x="768" y="2786"/>
              <a:chExt cx="81" cy="140"/>
            </a:xfrm>
          </p:grpSpPr>
          <p:sp>
            <p:nvSpPr>
              <p:cNvPr id="16398" name="AutoShape 14">
                <a:extLst>
                  <a:ext uri="{FF2B5EF4-FFF2-40B4-BE49-F238E27FC236}">
                    <a16:creationId xmlns:a16="http://schemas.microsoft.com/office/drawing/2014/main" id="{3C73ABA4-22BB-3A85-D10B-0F6A3339A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399" name="AutoShape 15">
                <a:extLst>
                  <a:ext uri="{FF2B5EF4-FFF2-40B4-BE49-F238E27FC236}">
                    <a16:creationId xmlns:a16="http://schemas.microsoft.com/office/drawing/2014/main" id="{1D627179-94FE-5550-29B9-94A869AD9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00" name="Rectangle 16">
              <a:extLst>
                <a:ext uri="{FF2B5EF4-FFF2-40B4-BE49-F238E27FC236}">
                  <a16:creationId xmlns:a16="http://schemas.microsoft.com/office/drawing/2014/main" id="{BCB3B165-A353-1E0B-B4C3-97A0B7DC2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1465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altLang="en-US" sz="9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01" name="Rectangle 17">
              <a:extLst>
                <a:ext uri="{FF2B5EF4-FFF2-40B4-BE49-F238E27FC236}">
                  <a16:creationId xmlns:a16="http://schemas.microsoft.com/office/drawing/2014/main" id="{03D49657-21C1-191B-4890-46ACE040F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470"/>
              <a:ext cx="323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2" name="Line 18">
              <a:extLst>
                <a:ext uri="{FF2B5EF4-FFF2-40B4-BE49-F238E27FC236}">
                  <a16:creationId xmlns:a16="http://schemas.microsoft.com/office/drawing/2014/main" id="{0679A7D8-A61A-A3B9-D9ED-ABD55223A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1573"/>
              <a:ext cx="34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3" name="Line 19">
              <a:extLst>
                <a:ext uri="{FF2B5EF4-FFF2-40B4-BE49-F238E27FC236}">
                  <a16:creationId xmlns:a16="http://schemas.microsoft.com/office/drawing/2014/main" id="{139AA413-0606-EB95-587A-44D531D14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1573"/>
              <a:ext cx="339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04" name="Group 20">
              <a:extLst>
                <a:ext uri="{FF2B5EF4-FFF2-40B4-BE49-F238E27FC236}">
                  <a16:creationId xmlns:a16="http://schemas.microsoft.com/office/drawing/2014/main" id="{10903202-98EF-7AA7-1736-B072D9FB7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" y="1504"/>
              <a:ext cx="74" cy="136"/>
              <a:chOff x="768" y="2786"/>
              <a:chExt cx="81" cy="140"/>
            </a:xfrm>
          </p:grpSpPr>
          <p:sp>
            <p:nvSpPr>
              <p:cNvPr id="16405" name="AutoShape 21">
                <a:extLst>
                  <a:ext uri="{FF2B5EF4-FFF2-40B4-BE49-F238E27FC236}">
                    <a16:creationId xmlns:a16="http://schemas.microsoft.com/office/drawing/2014/main" id="{A20E520A-863A-3DE0-4194-FABD9E035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06" name="AutoShape 22">
                <a:extLst>
                  <a:ext uri="{FF2B5EF4-FFF2-40B4-BE49-F238E27FC236}">
                    <a16:creationId xmlns:a16="http://schemas.microsoft.com/office/drawing/2014/main" id="{5795364B-C531-A531-2F5D-6DE70A49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18" name="Text Box 34">
              <a:extLst>
                <a:ext uri="{FF2B5EF4-FFF2-40B4-BE49-F238E27FC236}">
                  <a16:creationId xmlns:a16="http://schemas.microsoft.com/office/drawing/2014/main" id="{BE22C297-4F05-F56D-B73F-1971FBCCD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901"/>
              <a:ext cx="61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Mortality</a:t>
              </a:r>
            </a:p>
          </p:txBody>
        </p:sp>
        <p:sp>
          <p:nvSpPr>
            <p:cNvPr id="16419" name="Text Box 35">
              <a:extLst>
                <a:ext uri="{FF2B5EF4-FFF2-40B4-BE49-F238E27FC236}">
                  <a16:creationId xmlns:a16="http://schemas.microsoft.com/office/drawing/2014/main" id="{4E0F46EB-5A61-1D29-3C73-80885F07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1314"/>
              <a:ext cx="43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Natality</a:t>
              </a:r>
            </a:p>
          </p:txBody>
        </p:sp>
        <p:sp>
          <p:nvSpPr>
            <p:cNvPr id="16420" name="Rectangle 36">
              <a:extLst>
                <a:ext uri="{FF2B5EF4-FFF2-40B4-BE49-F238E27FC236}">
                  <a16:creationId xmlns:a16="http://schemas.microsoft.com/office/drawing/2014/main" id="{1CE94AD5-8C1A-35A7-E63C-1F4B49FE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1483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21" name="Line 37">
              <a:extLst>
                <a:ext uri="{FF2B5EF4-FFF2-40B4-BE49-F238E27FC236}">
                  <a16:creationId xmlns:a16="http://schemas.microsoft.com/office/drawing/2014/main" id="{C8C5020B-098B-B400-3890-AF8FBD86E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2" y="1578"/>
              <a:ext cx="34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22" name="Group 38">
              <a:extLst>
                <a:ext uri="{FF2B5EF4-FFF2-40B4-BE49-F238E27FC236}">
                  <a16:creationId xmlns:a16="http://schemas.microsoft.com/office/drawing/2014/main" id="{26210B8C-976C-D6EF-3BFF-0BE11877C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5" y="1509"/>
              <a:ext cx="74" cy="137"/>
              <a:chOff x="768" y="2786"/>
              <a:chExt cx="81" cy="140"/>
            </a:xfrm>
          </p:grpSpPr>
          <p:sp>
            <p:nvSpPr>
              <p:cNvPr id="16423" name="AutoShape 39">
                <a:extLst>
                  <a:ext uri="{FF2B5EF4-FFF2-40B4-BE49-F238E27FC236}">
                    <a16:creationId xmlns:a16="http://schemas.microsoft.com/office/drawing/2014/main" id="{3739563B-B94F-76FF-0A82-A3DED2B53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24" name="AutoShape 40">
                <a:extLst>
                  <a:ext uri="{FF2B5EF4-FFF2-40B4-BE49-F238E27FC236}">
                    <a16:creationId xmlns:a16="http://schemas.microsoft.com/office/drawing/2014/main" id="{4CEBB2FE-CA9B-DEF8-0421-6BFA28088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grpSp>
          <p:nvGrpSpPr>
            <p:cNvPr id="16425" name="Group 41">
              <a:extLst>
                <a:ext uri="{FF2B5EF4-FFF2-40B4-BE49-F238E27FC236}">
                  <a16:creationId xmlns:a16="http://schemas.microsoft.com/office/drawing/2014/main" id="{2CACA72E-9BF9-633C-F576-71C1DDF80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2" y="1736"/>
              <a:ext cx="127" cy="331"/>
              <a:chOff x="2534" y="2613"/>
              <a:chExt cx="140" cy="339"/>
            </a:xfrm>
          </p:grpSpPr>
          <p:sp>
            <p:nvSpPr>
              <p:cNvPr id="16426" name="Line 42">
                <a:extLst>
                  <a:ext uri="{FF2B5EF4-FFF2-40B4-BE49-F238E27FC236}">
                    <a16:creationId xmlns:a16="http://schemas.microsoft.com/office/drawing/2014/main" id="{D6AEE60D-C556-8152-9EF8-ADB9767E4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427" name="Group 43">
                <a:extLst>
                  <a:ext uri="{FF2B5EF4-FFF2-40B4-BE49-F238E27FC236}">
                    <a16:creationId xmlns:a16="http://schemas.microsoft.com/office/drawing/2014/main" id="{2E63A802-1FFD-289D-7B36-5E1A2A52EB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428" name="AutoShape 44">
                  <a:extLst>
                    <a:ext uri="{FF2B5EF4-FFF2-40B4-BE49-F238E27FC236}">
                      <a16:creationId xmlns:a16="http://schemas.microsoft.com/office/drawing/2014/main" id="{2A47C48C-B637-B2B3-F074-2F53AC028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429" name="AutoShape 45">
                  <a:extLst>
                    <a:ext uri="{FF2B5EF4-FFF2-40B4-BE49-F238E27FC236}">
                      <a16:creationId xmlns:a16="http://schemas.microsoft.com/office/drawing/2014/main" id="{A4942269-BB47-7A11-0210-88C69BCD5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sp>
          <p:nvSpPr>
            <p:cNvPr id="16431" name="Line 47">
              <a:extLst>
                <a:ext uri="{FF2B5EF4-FFF2-40B4-BE49-F238E27FC236}">
                  <a16:creationId xmlns:a16="http://schemas.microsoft.com/office/drawing/2014/main" id="{57374DDF-CAD7-D4AA-3EE7-6F79F61110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542" y="1213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2" name="Group 48">
              <a:extLst>
                <a:ext uri="{FF2B5EF4-FFF2-40B4-BE49-F238E27FC236}">
                  <a16:creationId xmlns:a16="http://schemas.microsoft.com/office/drawing/2014/main" id="{E28C6C47-380C-1FB0-5025-513E86F741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03" y="1287"/>
              <a:ext cx="79" cy="127"/>
              <a:chOff x="768" y="2786"/>
              <a:chExt cx="81" cy="140"/>
            </a:xfrm>
          </p:grpSpPr>
          <p:sp>
            <p:nvSpPr>
              <p:cNvPr id="16433" name="AutoShape 49">
                <a:extLst>
                  <a:ext uri="{FF2B5EF4-FFF2-40B4-BE49-F238E27FC236}">
                    <a16:creationId xmlns:a16="http://schemas.microsoft.com/office/drawing/2014/main" id="{441DC4D2-29C9-AF06-760F-4F7C959A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4" name="AutoShape 50">
                <a:extLst>
                  <a:ext uri="{FF2B5EF4-FFF2-40B4-BE49-F238E27FC236}">
                    <a16:creationId xmlns:a16="http://schemas.microsoft.com/office/drawing/2014/main" id="{BE8F0A62-FD5F-2EDB-B0D7-E888845ED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5" name="Line 51">
              <a:extLst>
                <a:ext uri="{FF2B5EF4-FFF2-40B4-BE49-F238E27FC236}">
                  <a16:creationId xmlns:a16="http://schemas.microsoft.com/office/drawing/2014/main" id="{0F11346B-370E-465F-A01C-6B872FD774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4" y="1231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6" name="Group 52">
              <a:extLst>
                <a:ext uri="{FF2B5EF4-FFF2-40B4-BE49-F238E27FC236}">
                  <a16:creationId xmlns:a16="http://schemas.microsoft.com/office/drawing/2014/main" id="{85E3CDD8-8427-C824-F738-9E93326AF84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63" y="1310"/>
              <a:ext cx="81" cy="128"/>
              <a:chOff x="768" y="2786"/>
              <a:chExt cx="81" cy="140"/>
            </a:xfrm>
          </p:grpSpPr>
          <p:sp>
            <p:nvSpPr>
              <p:cNvPr id="16437" name="AutoShape 53">
                <a:extLst>
                  <a:ext uri="{FF2B5EF4-FFF2-40B4-BE49-F238E27FC236}">
                    <a16:creationId xmlns:a16="http://schemas.microsoft.com/office/drawing/2014/main" id="{40F86573-55A2-5E9A-A4C4-5880AA48C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8" name="AutoShape 54">
                <a:extLst>
                  <a:ext uri="{FF2B5EF4-FFF2-40B4-BE49-F238E27FC236}">
                    <a16:creationId xmlns:a16="http://schemas.microsoft.com/office/drawing/2014/main" id="{53043D02-8BFF-0890-C575-ED85F52C6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9" name="Text Box 55">
              <a:extLst>
                <a:ext uri="{FF2B5EF4-FFF2-40B4-BE49-F238E27FC236}">
                  <a16:creationId xmlns:a16="http://schemas.microsoft.com/office/drawing/2014/main" id="{5BDAC3D5-CA90-999E-47AA-8B6A259E0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1054"/>
              <a:ext cx="5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Dispersal</a:t>
              </a:r>
            </a:p>
          </p:txBody>
        </p:sp>
        <p:grpSp>
          <p:nvGrpSpPr>
            <p:cNvPr id="16440" name="Group 56">
              <a:extLst>
                <a:ext uri="{FF2B5EF4-FFF2-40B4-BE49-F238E27FC236}">
                  <a16:creationId xmlns:a16="http://schemas.microsoft.com/office/drawing/2014/main" id="{742334EE-687D-EFAB-0DE9-7ABDABC56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9" y="2059"/>
              <a:ext cx="121" cy="115"/>
              <a:chOff x="4463" y="1666"/>
              <a:chExt cx="121" cy="115"/>
            </a:xfrm>
          </p:grpSpPr>
          <p:grpSp>
            <p:nvGrpSpPr>
              <p:cNvPr id="16441" name="Group 57">
                <a:extLst>
                  <a:ext uri="{FF2B5EF4-FFF2-40B4-BE49-F238E27FC236}">
                    <a16:creationId xmlns:a16="http://schemas.microsoft.com/office/drawing/2014/main" id="{7E030B70-C3BB-1B89-921C-CD8CCB21D7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2" name="Oval 58">
                  <a:extLst>
                    <a:ext uri="{FF2B5EF4-FFF2-40B4-BE49-F238E27FC236}">
                      <a16:creationId xmlns:a16="http://schemas.microsoft.com/office/drawing/2014/main" id="{C80148A8-CA4F-D5C5-E761-4C96F83A249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3" name="Oval 59">
                  <a:extLst>
                    <a:ext uri="{FF2B5EF4-FFF2-40B4-BE49-F238E27FC236}">
                      <a16:creationId xmlns:a16="http://schemas.microsoft.com/office/drawing/2014/main" id="{7D3DA9B3-8593-5CAD-DD88-89CD776ADDC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4" name="Oval 60">
                  <a:extLst>
                    <a:ext uri="{FF2B5EF4-FFF2-40B4-BE49-F238E27FC236}">
                      <a16:creationId xmlns:a16="http://schemas.microsoft.com/office/drawing/2014/main" id="{FF042FE0-DF99-683A-EEFA-8EFF6740A9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5" name="Oval 61">
                  <a:extLst>
                    <a:ext uri="{FF2B5EF4-FFF2-40B4-BE49-F238E27FC236}">
                      <a16:creationId xmlns:a16="http://schemas.microsoft.com/office/drawing/2014/main" id="{B9A95486-D485-221B-743E-67B2756CC7D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46" name="Oval 62">
                <a:extLst>
                  <a:ext uri="{FF2B5EF4-FFF2-40B4-BE49-F238E27FC236}">
                    <a16:creationId xmlns:a16="http://schemas.microsoft.com/office/drawing/2014/main" id="{72BD74EB-41EF-4803-0DD5-F981D590F3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47" name="Group 63">
              <a:extLst>
                <a:ext uri="{FF2B5EF4-FFF2-40B4-BE49-F238E27FC236}">
                  <a16:creationId xmlns:a16="http://schemas.microsoft.com/office/drawing/2014/main" id="{1E7B38E6-473F-E61E-F674-EB2035370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7" y="2058"/>
              <a:ext cx="121" cy="115"/>
              <a:chOff x="4463" y="1666"/>
              <a:chExt cx="121" cy="115"/>
            </a:xfrm>
          </p:grpSpPr>
          <p:grpSp>
            <p:nvGrpSpPr>
              <p:cNvPr id="16448" name="Group 64">
                <a:extLst>
                  <a:ext uri="{FF2B5EF4-FFF2-40B4-BE49-F238E27FC236}">
                    <a16:creationId xmlns:a16="http://schemas.microsoft.com/office/drawing/2014/main" id="{0FAA4213-11DF-00EC-28D3-C8B131F0FE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9" name="Oval 65">
                  <a:extLst>
                    <a:ext uri="{FF2B5EF4-FFF2-40B4-BE49-F238E27FC236}">
                      <a16:creationId xmlns:a16="http://schemas.microsoft.com/office/drawing/2014/main" id="{DFC977DA-0F54-0EC1-7348-E8362138E9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0" name="Oval 66">
                  <a:extLst>
                    <a:ext uri="{FF2B5EF4-FFF2-40B4-BE49-F238E27FC236}">
                      <a16:creationId xmlns:a16="http://schemas.microsoft.com/office/drawing/2014/main" id="{016277EF-4282-1527-F1AC-A25E231F5C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1" name="Oval 67">
                  <a:extLst>
                    <a:ext uri="{FF2B5EF4-FFF2-40B4-BE49-F238E27FC236}">
                      <a16:creationId xmlns:a16="http://schemas.microsoft.com/office/drawing/2014/main" id="{C2E3E891-A5F3-3E7E-BF9E-D9770BBA60C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2" name="Oval 68">
                  <a:extLst>
                    <a:ext uri="{FF2B5EF4-FFF2-40B4-BE49-F238E27FC236}">
                      <a16:creationId xmlns:a16="http://schemas.microsoft.com/office/drawing/2014/main" id="{70DAF13D-E19D-0FFD-0A14-E704AACEA0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53" name="Oval 69">
                <a:extLst>
                  <a:ext uri="{FF2B5EF4-FFF2-40B4-BE49-F238E27FC236}">
                    <a16:creationId xmlns:a16="http://schemas.microsoft.com/office/drawing/2014/main" id="{CE3FAF23-D6BF-2DB9-3885-105A7BD7E2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54" name="Group 70">
              <a:extLst>
                <a:ext uri="{FF2B5EF4-FFF2-40B4-BE49-F238E27FC236}">
                  <a16:creationId xmlns:a16="http://schemas.microsoft.com/office/drawing/2014/main" id="{1DA5FB65-5F8E-3B0C-5597-268A9B370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" y="2070"/>
              <a:ext cx="121" cy="115"/>
              <a:chOff x="4463" y="1666"/>
              <a:chExt cx="121" cy="115"/>
            </a:xfrm>
          </p:grpSpPr>
          <p:grpSp>
            <p:nvGrpSpPr>
              <p:cNvPr id="16455" name="Group 71">
                <a:extLst>
                  <a:ext uri="{FF2B5EF4-FFF2-40B4-BE49-F238E27FC236}">
                    <a16:creationId xmlns:a16="http://schemas.microsoft.com/office/drawing/2014/main" id="{90AFDC6C-5B1D-A199-9442-6B1DE7B69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56" name="Oval 72">
                  <a:extLst>
                    <a:ext uri="{FF2B5EF4-FFF2-40B4-BE49-F238E27FC236}">
                      <a16:creationId xmlns:a16="http://schemas.microsoft.com/office/drawing/2014/main" id="{DBA791A4-DD88-7274-4472-916BB5F6FF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7" name="Oval 73">
                  <a:extLst>
                    <a:ext uri="{FF2B5EF4-FFF2-40B4-BE49-F238E27FC236}">
                      <a16:creationId xmlns:a16="http://schemas.microsoft.com/office/drawing/2014/main" id="{68D70C18-4DD5-53BE-212B-6D9606B08A1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8" name="Oval 74">
                  <a:extLst>
                    <a:ext uri="{FF2B5EF4-FFF2-40B4-BE49-F238E27FC236}">
                      <a16:creationId xmlns:a16="http://schemas.microsoft.com/office/drawing/2014/main" id="{B683D69B-7048-18B3-758C-BE2E7189DB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9" name="Oval 75">
                  <a:extLst>
                    <a:ext uri="{FF2B5EF4-FFF2-40B4-BE49-F238E27FC236}">
                      <a16:creationId xmlns:a16="http://schemas.microsoft.com/office/drawing/2014/main" id="{4F7C87CF-A26E-B139-D333-945C2BBE06F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0" name="Oval 76">
                <a:extLst>
                  <a:ext uri="{FF2B5EF4-FFF2-40B4-BE49-F238E27FC236}">
                    <a16:creationId xmlns:a16="http://schemas.microsoft.com/office/drawing/2014/main" id="{EFAA4CFF-CB05-7C74-653D-FA39AF2221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1" name="Group 77">
              <a:extLst>
                <a:ext uri="{FF2B5EF4-FFF2-40B4-BE49-F238E27FC236}">
                  <a16:creationId xmlns:a16="http://schemas.microsoft.com/office/drawing/2014/main" id="{5B3FA9E8-6438-7D20-F636-1AFAF2010D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9" y="1510"/>
              <a:ext cx="121" cy="115"/>
              <a:chOff x="4463" y="1666"/>
              <a:chExt cx="121" cy="115"/>
            </a:xfrm>
          </p:grpSpPr>
          <p:grpSp>
            <p:nvGrpSpPr>
              <p:cNvPr id="16462" name="Group 78">
                <a:extLst>
                  <a:ext uri="{FF2B5EF4-FFF2-40B4-BE49-F238E27FC236}">
                    <a16:creationId xmlns:a16="http://schemas.microsoft.com/office/drawing/2014/main" id="{DE1DC131-2E05-FB46-C3F6-E47500444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63" name="Oval 79">
                  <a:extLst>
                    <a:ext uri="{FF2B5EF4-FFF2-40B4-BE49-F238E27FC236}">
                      <a16:creationId xmlns:a16="http://schemas.microsoft.com/office/drawing/2014/main" id="{A403F6E9-40DE-06DD-931F-7E4B99B343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4" name="Oval 80">
                  <a:extLst>
                    <a:ext uri="{FF2B5EF4-FFF2-40B4-BE49-F238E27FC236}">
                      <a16:creationId xmlns:a16="http://schemas.microsoft.com/office/drawing/2014/main" id="{FF22D9AD-8702-BCE3-680D-7464F71963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5" name="Oval 81">
                  <a:extLst>
                    <a:ext uri="{FF2B5EF4-FFF2-40B4-BE49-F238E27FC236}">
                      <a16:creationId xmlns:a16="http://schemas.microsoft.com/office/drawing/2014/main" id="{A0081940-75E7-1C58-6F0A-3880733BD92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6" name="Oval 82">
                  <a:extLst>
                    <a:ext uri="{FF2B5EF4-FFF2-40B4-BE49-F238E27FC236}">
                      <a16:creationId xmlns:a16="http://schemas.microsoft.com/office/drawing/2014/main" id="{2958457E-43F2-FC5A-EF32-408B5E8C13F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7" name="Oval 83">
                <a:extLst>
                  <a:ext uri="{FF2B5EF4-FFF2-40B4-BE49-F238E27FC236}">
                    <a16:creationId xmlns:a16="http://schemas.microsoft.com/office/drawing/2014/main" id="{433BDE4F-453F-A194-CB4E-2A2581329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8" name="Group 84">
              <a:extLst>
                <a:ext uri="{FF2B5EF4-FFF2-40B4-BE49-F238E27FC236}">
                  <a16:creationId xmlns:a16="http://schemas.microsoft.com/office/drawing/2014/main" id="{5F6B66E7-0B3C-1A31-3267-EE949051A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1114"/>
              <a:ext cx="121" cy="115"/>
              <a:chOff x="4463" y="1666"/>
              <a:chExt cx="121" cy="115"/>
            </a:xfrm>
          </p:grpSpPr>
          <p:grpSp>
            <p:nvGrpSpPr>
              <p:cNvPr id="16469" name="Group 85">
                <a:extLst>
                  <a:ext uri="{FF2B5EF4-FFF2-40B4-BE49-F238E27FC236}">
                    <a16:creationId xmlns:a16="http://schemas.microsoft.com/office/drawing/2014/main" id="{49088CF8-1053-130A-DBED-40F59A6E2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0" name="Oval 86">
                  <a:extLst>
                    <a:ext uri="{FF2B5EF4-FFF2-40B4-BE49-F238E27FC236}">
                      <a16:creationId xmlns:a16="http://schemas.microsoft.com/office/drawing/2014/main" id="{69008AD7-301E-789C-FC45-CC1CACC197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1" name="Oval 87">
                  <a:extLst>
                    <a:ext uri="{FF2B5EF4-FFF2-40B4-BE49-F238E27FC236}">
                      <a16:creationId xmlns:a16="http://schemas.microsoft.com/office/drawing/2014/main" id="{A722921B-8619-2E2F-FBD3-1A10D765AD5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2" name="Oval 88">
                  <a:extLst>
                    <a:ext uri="{FF2B5EF4-FFF2-40B4-BE49-F238E27FC236}">
                      <a16:creationId xmlns:a16="http://schemas.microsoft.com/office/drawing/2014/main" id="{2AF9B292-D3A2-7797-1A9C-2B474721BF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3" name="Oval 89">
                  <a:extLst>
                    <a:ext uri="{FF2B5EF4-FFF2-40B4-BE49-F238E27FC236}">
                      <a16:creationId xmlns:a16="http://schemas.microsoft.com/office/drawing/2014/main" id="{B9B458FF-7CB3-7A86-56C1-6D96B2EE1D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74" name="Oval 90">
                <a:extLst>
                  <a:ext uri="{FF2B5EF4-FFF2-40B4-BE49-F238E27FC236}">
                    <a16:creationId xmlns:a16="http://schemas.microsoft.com/office/drawing/2014/main" id="{85BB08AA-47C9-8147-069D-062CA6939F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75" name="Group 91">
              <a:extLst>
                <a:ext uri="{FF2B5EF4-FFF2-40B4-BE49-F238E27FC236}">
                  <a16:creationId xmlns:a16="http://schemas.microsoft.com/office/drawing/2014/main" id="{466CE64F-AF66-E584-AD1D-B25886C605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1" y="1093"/>
              <a:ext cx="121" cy="115"/>
              <a:chOff x="4463" y="1666"/>
              <a:chExt cx="121" cy="115"/>
            </a:xfrm>
          </p:grpSpPr>
          <p:grpSp>
            <p:nvGrpSpPr>
              <p:cNvPr id="16476" name="Group 92">
                <a:extLst>
                  <a:ext uri="{FF2B5EF4-FFF2-40B4-BE49-F238E27FC236}">
                    <a16:creationId xmlns:a16="http://schemas.microsoft.com/office/drawing/2014/main" id="{E818E952-6407-DA55-92CC-A5A7A9E7A3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7" name="Oval 93">
                  <a:extLst>
                    <a:ext uri="{FF2B5EF4-FFF2-40B4-BE49-F238E27FC236}">
                      <a16:creationId xmlns:a16="http://schemas.microsoft.com/office/drawing/2014/main" id="{29B803B9-9579-6D32-309D-0C1D0220BCC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8" name="Oval 94">
                  <a:extLst>
                    <a:ext uri="{FF2B5EF4-FFF2-40B4-BE49-F238E27FC236}">
                      <a16:creationId xmlns:a16="http://schemas.microsoft.com/office/drawing/2014/main" id="{338D85C8-827E-83A0-3ACA-D1E94D97D73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9" name="Oval 95">
                  <a:extLst>
                    <a:ext uri="{FF2B5EF4-FFF2-40B4-BE49-F238E27FC236}">
                      <a16:creationId xmlns:a16="http://schemas.microsoft.com/office/drawing/2014/main" id="{190B7088-349F-8B6E-5AC9-967CA91E9A0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80" name="Oval 96">
                  <a:extLst>
                    <a:ext uri="{FF2B5EF4-FFF2-40B4-BE49-F238E27FC236}">
                      <a16:creationId xmlns:a16="http://schemas.microsoft.com/office/drawing/2014/main" id="{4117EBCD-A0A2-C617-43A7-35DB94ABA2E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81" name="Oval 97">
                <a:extLst>
                  <a:ext uri="{FF2B5EF4-FFF2-40B4-BE49-F238E27FC236}">
                    <a16:creationId xmlns:a16="http://schemas.microsoft.com/office/drawing/2014/main" id="{F54DC992-81FB-C63F-62D5-1529E3265C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607" name="Group 223">
              <a:extLst>
                <a:ext uri="{FF2B5EF4-FFF2-40B4-BE49-F238E27FC236}">
                  <a16:creationId xmlns:a16="http://schemas.microsoft.com/office/drawing/2014/main" id="{5FD659EC-75A5-2E1C-6A34-227C1A337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3" y="1719"/>
              <a:ext cx="127" cy="331"/>
              <a:chOff x="2534" y="2613"/>
              <a:chExt cx="140" cy="339"/>
            </a:xfrm>
          </p:grpSpPr>
          <p:sp>
            <p:nvSpPr>
              <p:cNvPr id="16608" name="Line 224">
                <a:extLst>
                  <a:ext uri="{FF2B5EF4-FFF2-40B4-BE49-F238E27FC236}">
                    <a16:creationId xmlns:a16="http://schemas.microsoft.com/office/drawing/2014/main" id="{F73BBFDB-ED95-0096-54F3-7CB4F3B2B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09" name="Group 225">
                <a:extLst>
                  <a:ext uri="{FF2B5EF4-FFF2-40B4-BE49-F238E27FC236}">
                    <a16:creationId xmlns:a16="http://schemas.microsoft.com/office/drawing/2014/main" id="{03D086F1-8D1C-4287-A4AF-B6FD624FE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0" name="AutoShape 226">
                  <a:extLst>
                    <a:ext uri="{FF2B5EF4-FFF2-40B4-BE49-F238E27FC236}">
                      <a16:creationId xmlns:a16="http://schemas.microsoft.com/office/drawing/2014/main" id="{075C4081-23AF-D5AD-45E6-F272DEDB1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1" name="AutoShape 227">
                  <a:extLst>
                    <a:ext uri="{FF2B5EF4-FFF2-40B4-BE49-F238E27FC236}">
                      <a16:creationId xmlns:a16="http://schemas.microsoft.com/office/drawing/2014/main" id="{8F68BC03-A434-31A6-7C8A-BAB2E47B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grpSp>
          <p:nvGrpSpPr>
            <p:cNvPr id="16612" name="Group 228">
              <a:extLst>
                <a:ext uri="{FF2B5EF4-FFF2-40B4-BE49-F238E27FC236}">
                  <a16:creationId xmlns:a16="http://schemas.microsoft.com/office/drawing/2014/main" id="{F93ABCC5-53AE-C49A-6994-14BE5108E0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5" y="1728"/>
              <a:ext cx="127" cy="331"/>
              <a:chOff x="2534" y="2613"/>
              <a:chExt cx="140" cy="339"/>
            </a:xfrm>
          </p:grpSpPr>
          <p:sp>
            <p:nvSpPr>
              <p:cNvPr id="16613" name="Line 229">
                <a:extLst>
                  <a:ext uri="{FF2B5EF4-FFF2-40B4-BE49-F238E27FC236}">
                    <a16:creationId xmlns:a16="http://schemas.microsoft.com/office/drawing/2014/main" id="{122085DA-6A52-A4E6-8274-5ED0E5161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14" name="Group 230">
                <a:extLst>
                  <a:ext uri="{FF2B5EF4-FFF2-40B4-BE49-F238E27FC236}">
                    <a16:creationId xmlns:a16="http://schemas.microsoft.com/office/drawing/2014/main" id="{44698EA4-19F8-99EA-3A4B-9FC2805EA7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5" name="AutoShape 231">
                  <a:extLst>
                    <a:ext uri="{FF2B5EF4-FFF2-40B4-BE49-F238E27FC236}">
                      <a16:creationId xmlns:a16="http://schemas.microsoft.com/office/drawing/2014/main" id="{D832DAC9-AAC0-F4A8-3A53-DFABFAE2C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6" name="AutoShape 232">
                  <a:extLst>
                    <a:ext uri="{FF2B5EF4-FFF2-40B4-BE49-F238E27FC236}">
                      <a16:creationId xmlns:a16="http://schemas.microsoft.com/office/drawing/2014/main" id="{6FE1BBB4-00A9-CD3D-2C2A-C8C90A1DF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</p:grpSp>
      <p:sp>
        <p:nvSpPr>
          <p:cNvPr id="16618" name="Freeform 234">
            <a:extLst>
              <a:ext uri="{FF2B5EF4-FFF2-40B4-BE49-F238E27FC236}">
                <a16:creationId xmlns:a16="http://schemas.microsoft.com/office/drawing/2014/main" id="{880710BA-D28E-89F9-7B7B-71126379FD5E}"/>
              </a:ext>
            </a:extLst>
          </p:cNvPr>
          <p:cNvSpPr>
            <a:spLocks/>
          </p:cNvSpPr>
          <p:nvPr/>
        </p:nvSpPr>
        <p:spPr bwMode="auto">
          <a:xfrm>
            <a:off x="4549775" y="2047875"/>
            <a:ext cx="527050" cy="1176338"/>
          </a:xfrm>
          <a:custGeom>
            <a:avLst/>
            <a:gdLst>
              <a:gd name="T0" fmla="*/ 26 w 314"/>
              <a:gd name="T1" fmla="*/ 714 h 714"/>
              <a:gd name="T2" fmla="*/ 80 w 314"/>
              <a:gd name="T3" fmla="*/ 684 h 714"/>
              <a:gd name="T4" fmla="*/ 14 w 314"/>
              <a:gd name="T5" fmla="*/ 498 h 714"/>
              <a:gd name="T6" fmla="*/ 38 w 314"/>
              <a:gd name="T7" fmla="*/ 378 h 714"/>
              <a:gd name="T8" fmla="*/ 110 w 314"/>
              <a:gd name="T9" fmla="*/ 336 h 714"/>
              <a:gd name="T10" fmla="*/ 122 w 314"/>
              <a:gd name="T11" fmla="*/ 210 h 714"/>
              <a:gd name="T12" fmla="*/ 170 w 314"/>
              <a:gd name="T13" fmla="*/ 168 h 714"/>
              <a:gd name="T14" fmla="*/ 254 w 314"/>
              <a:gd name="T15" fmla="*/ 60 h 714"/>
              <a:gd name="T16" fmla="*/ 314 w 314"/>
              <a:gd name="T17" fmla="*/ 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" h="714">
                <a:moveTo>
                  <a:pt x="26" y="714"/>
                </a:moveTo>
                <a:cubicBezTo>
                  <a:pt x="70" y="699"/>
                  <a:pt x="53" y="711"/>
                  <a:pt x="80" y="684"/>
                </a:cubicBezTo>
                <a:cubicBezTo>
                  <a:pt x="75" y="584"/>
                  <a:pt x="91" y="549"/>
                  <a:pt x="14" y="498"/>
                </a:cubicBezTo>
                <a:cubicBezTo>
                  <a:pt x="0" y="456"/>
                  <a:pt x="0" y="403"/>
                  <a:pt x="38" y="378"/>
                </a:cubicBezTo>
                <a:cubicBezTo>
                  <a:pt x="63" y="340"/>
                  <a:pt x="85" y="374"/>
                  <a:pt x="110" y="336"/>
                </a:cubicBezTo>
                <a:cubicBezTo>
                  <a:pt x="113" y="294"/>
                  <a:pt x="107" y="250"/>
                  <a:pt x="122" y="210"/>
                </a:cubicBezTo>
                <a:cubicBezTo>
                  <a:pt x="129" y="190"/>
                  <a:pt x="170" y="168"/>
                  <a:pt x="170" y="168"/>
                </a:cubicBezTo>
                <a:cubicBezTo>
                  <a:pt x="195" y="130"/>
                  <a:pt x="228" y="98"/>
                  <a:pt x="254" y="60"/>
                </a:cubicBezTo>
                <a:cubicBezTo>
                  <a:pt x="275" y="29"/>
                  <a:pt x="272" y="0"/>
                  <a:pt x="314" y="0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1604ED96-0051-70A1-4B3B-B5385A3E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5" y="80168"/>
            <a:ext cx="5046830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Playfair Display SC" panose="00000500000000000000" pitchFamily="2" charset="0"/>
              </a:rPr>
              <a:t>Conceptual Overview</a:t>
            </a:r>
          </a:p>
        </p:txBody>
      </p:sp>
      <p:sp>
        <p:nvSpPr>
          <p:cNvPr id="16504" name="AutoShape 120">
            <a:extLst>
              <a:ext uri="{FF2B5EF4-FFF2-40B4-BE49-F238E27FC236}">
                <a16:creationId xmlns:a16="http://schemas.microsoft.com/office/drawing/2014/main" id="{7B98C873-7AB0-B641-203A-06C5E8EE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3797300"/>
            <a:ext cx="495300" cy="687388"/>
          </a:xfrm>
          <a:prstGeom prst="upArrow">
            <a:avLst>
              <a:gd name="adj1" fmla="val 50000"/>
              <a:gd name="adj2" fmla="val 34696"/>
            </a:avLst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2" name="Line 98">
            <a:extLst>
              <a:ext uri="{FF2B5EF4-FFF2-40B4-BE49-F238E27FC236}">
                <a16:creationId xmlns:a16="http://schemas.microsoft.com/office/drawing/2014/main" id="{F7A2DC20-E991-967B-F0F9-3D8D8E277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263" y="3294063"/>
            <a:ext cx="2185988" cy="2268537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3" name="Line 99">
            <a:extLst>
              <a:ext uri="{FF2B5EF4-FFF2-40B4-BE49-F238E27FC236}">
                <a16:creationId xmlns:a16="http://schemas.microsoft.com/office/drawing/2014/main" id="{CEB6A7B1-C4FA-7F35-092D-5691D3CCF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1" y="3252787"/>
            <a:ext cx="2924174" cy="1277976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6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6" grpId="0"/>
      <p:bldP spid="16507" grpId="0"/>
      <p:bldP spid="1650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970" y="329184"/>
            <a:ext cx="6249482" cy="1783080"/>
          </a:xfrm>
        </p:spPr>
        <p:txBody>
          <a:bodyPr anchor="b">
            <a:normAutofit/>
          </a:bodyPr>
          <a:lstStyle/>
          <a:p>
            <a:r>
              <a:rPr lang="en-US" sz="5350" dirty="0"/>
              <a:t>Emergence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531B4-9E01-E22F-F62A-A6FAEE1EF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r="13299"/>
          <a:stretch/>
        </p:blipFill>
        <p:spPr>
          <a:xfrm>
            <a:off x="1588" y="5"/>
            <a:ext cx="4656132" cy="685799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970" y="2374947"/>
            <a:ext cx="4242484" cy="18288"/>
          </a:xfrm>
          <a:custGeom>
            <a:avLst/>
            <a:gdLst>
              <a:gd name="connsiteX0" fmla="*/ 0 w 4242484"/>
              <a:gd name="connsiteY0" fmla="*/ 0 h 18288"/>
              <a:gd name="connsiteX1" fmla="*/ 368770 w 4242484"/>
              <a:gd name="connsiteY1" fmla="*/ 0 h 18288"/>
              <a:gd name="connsiteX2" fmla="*/ 779964 w 4242484"/>
              <a:gd name="connsiteY2" fmla="*/ 0 h 18288"/>
              <a:gd name="connsiteX3" fmla="*/ 979035 w 4242484"/>
              <a:gd name="connsiteY3" fmla="*/ 0 h 18288"/>
              <a:gd name="connsiteX4" fmla="*/ 1262955 w 4242484"/>
              <a:gd name="connsiteY4" fmla="*/ 0 h 18288"/>
              <a:gd name="connsiteX5" fmla="*/ 1462025 w 4242484"/>
              <a:gd name="connsiteY5" fmla="*/ 0 h 18288"/>
              <a:gd name="connsiteX6" fmla="*/ 1788370 w 4242484"/>
              <a:gd name="connsiteY6" fmla="*/ 0 h 18288"/>
              <a:gd name="connsiteX7" fmla="*/ 2072290 w 4242484"/>
              <a:gd name="connsiteY7" fmla="*/ 0 h 18288"/>
              <a:gd name="connsiteX8" fmla="*/ 2441060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589794 w 4242484"/>
              <a:gd name="connsiteY11" fmla="*/ 0 h 18288"/>
              <a:gd name="connsiteX12" fmla="*/ 391613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3916139 w 4242484"/>
              <a:gd name="connsiteY15" fmla="*/ 18288 h 18288"/>
              <a:gd name="connsiteX16" fmla="*/ 3674644 w 4242484"/>
              <a:gd name="connsiteY16" fmla="*/ 18288 h 18288"/>
              <a:gd name="connsiteX17" fmla="*/ 3475573 w 4242484"/>
              <a:gd name="connsiteY17" fmla="*/ 18288 h 18288"/>
              <a:gd name="connsiteX18" fmla="*/ 3191653 w 4242484"/>
              <a:gd name="connsiteY18" fmla="*/ 18288 h 18288"/>
              <a:gd name="connsiteX19" fmla="*/ 2865308 w 4242484"/>
              <a:gd name="connsiteY19" fmla="*/ 18288 h 18288"/>
              <a:gd name="connsiteX20" fmla="*/ 2581388 w 4242484"/>
              <a:gd name="connsiteY20" fmla="*/ 18288 h 18288"/>
              <a:gd name="connsiteX21" fmla="*/ 2339893 w 4242484"/>
              <a:gd name="connsiteY21" fmla="*/ 18288 h 18288"/>
              <a:gd name="connsiteX22" fmla="*/ 1928698 w 4242484"/>
              <a:gd name="connsiteY22" fmla="*/ 18288 h 18288"/>
              <a:gd name="connsiteX23" fmla="*/ 1602353 w 4242484"/>
              <a:gd name="connsiteY23" fmla="*/ 18288 h 18288"/>
              <a:gd name="connsiteX24" fmla="*/ 1233584 w 4242484"/>
              <a:gd name="connsiteY24" fmla="*/ 18288 h 18288"/>
              <a:gd name="connsiteX25" fmla="*/ 1034513 w 4242484"/>
              <a:gd name="connsiteY25" fmla="*/ 18288 h 18288"/>
              <a:gd name="connsiteX26" fmla="*/ 793018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  <a:gd name="connsiteX0" fmla="*/ 0 w 4242484"/>
              <a:gd name="connsiteY0" fmla="*/ 0 h 18288"/>
              <a:gd name="connsiteX1" fmla="*/ 241495 w 4242484"/>
              <a:gd name="connsiteY1" fmla="*/ 0 h 18288"/>
              <a:gd name="connsiteX2" fmla="*/ 440565 w 4242484"/>
              <a:gd name="connsiteY2" fmla="*/ 0 h 18288"/>
              <a:gd name="connsiteX3" fmla="*/ 682061 w 4242484"/>
              <a:gd name="connsiteY3" fmla="*/ 0 h 18288"/>
              <a:gd name="connsiteX4" fmla="*/ 1008406 w 4242484"/>
              <a:gd name="connsiteY4" fmla="*/ 0 h 18288"/>
              <a:gd name="connsiteX5" fmla="*/ 1377175 w 4242484"/>
              <a:gd name="connsiteY5" fmla="*/ 0 h 18288"/>
              <a:gd name="connsiteX6" fmla="*/ 1788370 w 4242484"/>
              <a:gd name="connsiteY6" fmla="*/ 0 h 18288"/>
              <a:gd name="connsiteX7" fmla="*/ 2199565 w 4242484"/>
              <a:gd name="connsiteY7" fmla="*/ 0 h 18288"/>
              <a:gd name="connsiteX8" fmla="*/ 2483485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462519 w 4242484"/>
              <a:gd name="connsiteY11" fmla="*/ 0 h 18288"/>
              <a:gd name="connsiteX12" fmla="*/ 383128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4000989 w 4242484"/>
              <a:gd name="connsiteY15" fmla="*/ 18288 h 18288"/>
              <a:gd name="connsiteX16" fmla="*/ 3589794 w 4242484"/>
              <a:gd name="connsiteY16" fmla="*/ 18288 h 18288"/>
              <a:gd name="connsiteX17" fmla="*/ 3348299 w 4242484"/>
              <a:gd name="connsiteY17" fmla="*/ 18288 h 18288"/>
              <a:gd name="connsiteX18" fmla="*/ 2979529 w 4242484"/>
              <a:gd name="connsiteY18" fmla="*/ 18288 h 18288"/>
              <a:gd name="connsiteX19" fmla="*/ 2780458 w 4242484"/>
              <a:gd name="connsiteY19" fmla="*/ 18288 h 18288"/>
              <a:gd name="connsiteX20" fmla="*/ 2454114 w 4242484"/>
              <a:gd name="connsiteY20" fmla="*/ 18288 h 18288"/>
              <a:gd name="connsiteX21" fmla="*/ 2212618 w 4242484"/>
              <a:gd name="connsiteY21" fmla="*/ 18288 h 18288"/>
              <a:gd name="connsiteX22" fmla="*/ 1801424 w 4242484"/>
              <a:gd name="connsiteY22" fmla="*/ 18288 h 18288"/>
              <a:gd name="connsiteX23" fmla="*/ 1602353 w 4242484"/>
              <a:gd name="connsiteY23" fmla="*/ 18288 h 18288"/>
              <a:gd name="connsiteX24" fmla="*/ 1276008 w 4242484"/>
              <a:gd name="connsiteY24" fmla="*/ 18288 h 18288"/>
              <a:gd name="connsiteX25" fmla="*/ 1076938 w 4242484"/>
              <a:gd name="connsiteY25" fmla="*/ 18288 h 18288"/>
              <a:gd name="connsiteX26" fmla="*/ 835443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42484" h="18288" fill="none" extrusionOk="0">
                <a:moveTo>
                  <a:pt x="0" y="0"/>
                </a:moveTo>
                <a:cubicBezTo>
                  <a:pt x="154106" y="16197"/>
                  <a:pt x="216190" y="-1365"/>
                  <a:pt x="368770" y="0"/>
                </a:cubicBezTo>
                <a:cubicBezTo>
                  <a:pt x="508873" y="-7262"/>
                  <a:pt x="626538" y="9188"/>
                  <a:pt x="779964" y="0"/>
                </a:cubicBezTo>
                <a:cubicBezTo>
                  <a:pt x="924543" y="4887"/>
                  <a:pt x="935148" y="9428"/>
                  <a:pt x="979035" y="0"/>
                </a:cubicBezTo>
                <a:cubicBezTo>
                  <a:pt x="1024375" y="-11694"/>
                  <a:pt x="1185128" y="-17217"/>
                  <a:pt x="1262955" y="0"/>
                </a:cubicBezTo>
                <a:cubicBezTo>
                  <a:pt x="1358981" y="7126"/>
                  <a:pt x="1410474" y="-5937"/>
                  <a:pt x="1462025" y="0"/>
                </a:cubicBezTo>
                <a:cubicBezTo>
                  <a:pt x="1524689" y="1719"/>
                  <a:pt x="1704902" y="-6470"/>
                  <a:pt x="1788370" y="0"/>
                </a:cubicBezTo>
                <a:cubicBezTo>
                  <a:pt x="1874110" y="-2533"/>
                  <a:pt x="1970047" y="-446"/>
                  <a:pt x="2072290" y="0"/>
                </a:cubicBezTo>
                <a:cubicBezTo>
                  <a:pt x="2193433" y="13274"/>
                  <a:pt x="2287633" y="100"/>
                  <a:pt x="2441060" y="0"/>
                </a:cubicBezTo>
                <a:cubicBezTo>
                  <a:pt x="2575134" y="22073"/>
                  <a:pt x="2768781" y="15024"/>
                  <a:pt x="2852254" y="0"/>
                </a:cubicBezTo>
                <a:cubicBezTo>
                  <a:pt x="2941185" y="-11793"/>
                  <a:pt x="3044466" y="9850"/>
                  <a:pt x="3178599" y="0"/>
                </a:cubicBezTo>
                <a:cubicBezTo>
                  <a:pt x="3297651" y="18667"/>
                  <a:pt x="3487001" y="17540"/>
                  <a:pt x="3589794" y="0"/>
                </a:cubicBezTo>
                <a:cubicBezTo>
                  <a:pt x="3697657" y="-14260"/>
                  <a:pt x="3824280" y="4995"/>
                  <a:pt x="3916139" y="0"/>
                </a:cubicBezTo>
                <a:cubicBezTo>
                  <a:pt x="4013580" y="840"/>
                  <a:pt x="4147264" y="-5056"/>
                  <a:pt x="4242484" y="0"/>
                </a:cubicBezTo>
                <a:cubicBezTo>
                  <a:pt x="4242978" y="4337"/>
                  <a:pt x="4243078" y="13311"/>
                  <a:pt x="4242484" y="18288"/>
                </a:cubicBezTo>
                <a:cubicBezTo>
                  <a:pt x="4167658" y="29408"/>
                  <a:pt x="4012340" y="33134"/>
                  <a:pt x="3916139" y="18288"/>
                </a:cubicBezTo>
                <a:cubicBezTo>
                  <a:pt x="3823382" y="4800"/>
                  <a:pt x="3790053" y="28722"/>
                  <a:pt x="3674644" y="18288"/>
                </a:cubicBezTo>
                <a:cubicBezTo>
                  <a:pt x="3566237" y="8278"/>
                  <a:pt x="3571393" y="18531"/>
                  <a:pt x="3475573" y="18288"/>
                </a:cubicBezTo>
                <a:cubicBezTo>
                  <a:pt x="3371955" y="22034"/>
                  <a:pt x="3305558" y="27991"/>
                  <a:pt x="3191653" y="18288"/>
                </a:cubicBezTo>
                <a:cubicBezTo>
                  <a:pt x="3082518" y="20267"/>
                  <a:pt x="2952216" y="41231"/>
                  <a:pt x="2865308" y="18288"/>
                </a:cubicBezTo>
                <a:cubicBezTo>
                  <a:pt x="2782685" y="-199"/>
                  <a:pt x="2701736" y="10285"/>
                  <a:pt x="2581388" y="18288"/>
                </a:cubicBezTo>
                <a:cubicBezTo>
                  <a:pt x="2447662" y="19155"/>
                  <a:pt x="2451406" y="25513"/>
                  <a:pt x="2339893" y="18288"/>
                </a:cubicBezTo>
                <a:cubicBezTo>
                  <a:pt x="2215925" y="-11463"/>
                  <a:pt x="2069397" y="35640"/>
                  <a:pt x="1928698" y="18288"/>
                </a:cubicBezTo>
                <a:cubicBezTo>
                  <a:pt x="1756060" y="4441"/>
                  <a:pt x="1761794" y="11837"/>
                  <a:pt x="1602353" y="18288"/>
                </a:cubicBezTo>
                <a:cubicBezTo>
                  <a:pt x="1451405" y="35920"/>
                  <a:pt x="1382595" y="8179"/>
                  <a:pt x="1233584" y="18288"/>
                </a:cubicBezTo>
                <a:cubicBezTo>
                  <a:pt x="1083938" y="33035"/>
                  <a:pt x="1103753" y="23435"/>
                  <a:pt x="1034513" y="18288"/>
                </a:cubicBezTo>
                <a:cubicBezTo>
                  <a:pt x="973258" y="171"/>
                  <a:pt x="860404" y="18542"/>
                  <a:pt x="793018" y="18288"/>
                </a:cubicBezTo>
                <a:cubicBezTo>
                  <a:pt x="718722" y="26367"/>
                  <a:pt x="548592" y="6101"/>
                  <a:pt x="466673" y="18288"/>
                </a:cubicBezTo>
                <a:cubicBezTo>
                  <a:pt x="375970" y="52883"/>
                  <a:pt x="104938" y="31826"/>
                  <a:pt x="0" y="18288"/>
                </a:cubicBezTo>
                <a:cubicBezTo>
                  <a:pt x="-191" y="10017"/>
                  <a:pt x="808" y="8842"/>
                  <a:pt x="0" y="0"/>
                </a:cubicBezTo>
                <a:close/>
              </a:path>
              <a:path w="4242484" h="18288" stroke="0" extrusionOk="0">
                <a:moveTo>
                  <a:pt x="0" y="0"/>
                </a:moveTo>
                <a:cubicBezTo>
                  <a:pt x="56025" y="3864"/>
                  <a:pt x="148298" y="3544"/>
                  <a:pt x="241495" y="0"/>
                </a:cubicBezTo>
                <a:cubicBezTo>
                  <a:pt x="333262" y="-10818"/>
                  <a:pt x="350079" y="-5078"/>
                  <a:pt x="440565" y="0"/>
                </a:cubicBezTo>
                <a:cubicBezTo>
                  <a:pt x="535290" y="10974"/>
                  <a:pt x="610503" y="2143"/>
                  <a:pt x="682061" y="0"/>
                </a:cubicBezTo>
                <a:cubicBezTo>
                  <a:pt x="758213" y="8208"/>
                  <a:pt x="905331" y="-15462"/>
                  <a:pt x="1008406" y="0"/>
                </a:cubicBezTo>
                <a:cubicBezTo>
                  <a:pt x="1109774" y="-1462"/>
                  <a:pt x="1235290" y="-38569"/>
                  <a:pt x="1377175" y="0"/>
                </a:cubicBezTo>
                <a:cubicBezTo>
                  <a:pt x="1522958" y="13831"/>
                  <a:pt x="1575499" y="-4401"/>
                  <a:pt x="1788370" y="0"/>
                </a:cubicBezTo>
                <a:cubicBezTo>
                  <a:pt x="1990635" y="-1147"/>
                  <a:pt x="1995758" y="8501"/>
                  <a:pt x="2199565" y="0"/>
                </a:cubicBezTo>
                <a:cubicBezTo>
                  <a:pt x="2395832" y="-17342"/>
                  <a:pt x="2352654" y="13761"/>
                  <a:pt x="2483485" y="0"/>
                </a:cubicBezTo>
                <a:cubicBezTo>
                  <a:pt x="2618877" y="11844"/>
                  <a:pt x="2745516" y="5637"/>
                  <a:pt x="2852254" y="0"/>
                </a:cubicBezTo>
                <a:cubicBezTo>
                  <a:pt x="2977206" y="-5588"/>
                  <a:pt x="3105308" y="13636"/>
                  <a:pt x="3178599" y="0"/>
                </a:cubicBezTo>
                <a:cubicBezTo>
                  <a:pt x="3268381" y="-23937"/>
                  <a:pt x="3371553" y="15516"/>
                  <a:pt x="3462519" y="0"/>
                </a:cubicBezTo>
                <a:cubicBezTo>
                  <a:pt x="3526003" y="-9056"/>
                  <a:pt x="3686725" y="5828"/>
                  <a:pt x="3831289" y="0"/>
                </a:cubicBezTo>
                <a:cubicBezTo>
                  <a:pt x="3985747" y="11429"/>
                  <a:pt x="4143761" y="14140"/>
                  <a:pt x="4242484" y="0"/>
                </a:cubicBezTo>
                <a:cubicBezTo>
                  <a:pt x="4241546" y="5735"/>
                  <a:pt x="4241576" y="11301"/>
                  <a:pt x="4242484" y="18288"/>
                </a:cubicBezTo>
                <a:cubicBezTo>
                  <a:pt x="4188914" y="26867"/>
                  <a:pt x="4052676" y="22431"/>
                  <a:pt x="4000989" y="18288"/>
                </a:cubicBezTo>
                <a:cubicBezTo>
                  <a:pt x="3933730" y="24758"/>
                  <a:pt x="3686707" y="-5667"/>
                  <a:pt x="3589794" y="18288"/>
                </a:cubicBezTo>
                <a:cubicBezTo>
                  <a:pt x="3475804" y="22176"/>
                  <a:pt x="3458100" y="17666"/>
                  <a:pt x="3348299" y="18288"/>
                </a:cubicBezTo>
                <a:cubicBezTo>
                  <a:pt x="3246223" y="3319"/>
                  <a:pt x="3108791" y="5126"/>
                  <a:pt x="2979529" y="18288"/>
                </a:cubicBezTo>
                <a:cubicBezTo>
                  <a:pt x="2807369" y="14717"/>
                  <a:pt x="2852683" y="24887"/>
                  <a:pt x="2780458" y="18288"/>
                </a:cubicBezTo>
                <a:cubicBezTo>
                  <a:pt x="2701962" y="23905"/>
                  <a:pt x="2590547" y="31387"/>
                  <a:pt x="2454114" y="18288"/>
                </a:cubicBezTo>
                <a:cubicBezTo>
                  <a:pt x="2317025" y="8768"/>
                  <a:pt x="2320634" y="6586"/>
                  <a:pt x="2212618" y="18288"/>
                </a:cubicBezTo>
                <a:cubicBezTo>
                  <a:pt x="2106572" y="30648"/>
                  <a:pt x="1874862" y="3650"/>
                  <a:pt x="1801424" y="18288"/>
                </a:cubicBezTo>
                <a:cubicBezTo>
                  <a:pt x="1716026" y="30710"/>
                  <a:pt x="1671734" y="26735"/>
                  <a:pt x="1602353" y="18288"/>
                </a:cubicBezTo>
                <a:cubicBezTo>
                  <a:pt x="1528801" y="10840"/>
                  <a:pt x="1367059" y="13593"/>
                  <a:pt x="1276008" y="18288"/>
                </a:cubicBezTo>
                <a:cubicBezTo>
                  <a:pt x="1187088" y="10422"/>
                  <a:pt x="1144156" y="13822"/>
                  <a:pt x="1076938" y="18288"/>
                </a:cubicBezTo>
                <a:cubicBezTo>
                  <a:pt x="1015023" y="31926"/>
                  <a:pt x="920530" y="17277"/>
                  <a:pt x="835443" y="18288"/>
                </a:cubicBezTo>
                <a:cubicBezTo>
                  <a:pt x="757676" y="15922"/>
                  <a:pt x="582068" y="1304"/>
                  <a:pt x="466673" y="18288"/>
                </a:cubicBezTo>
                <a:cubicBezTo>
                  <a:pt x="353743" y="22474"/>
                  <a:pt x="196589" y="28541"/>
                  <a:pt x="0" y="18288"/>
                </a:cubicBezTo>
                <a:cubicBezTo>
                  <a:pt x="-271" y="10485"/>
                  <a:pt x="-676" y="5116"/>
                  <a:pt x="0" y="0"/>
                </a:cubicBezTo>
                <a:close/>
              </a:path>
              <a:path w="4242484" h="18288" fill="none" stroke="0" extrusionOk="0">
                <a:moveTo>
                  <a:pt x="0" y="0"/>
                </a:moveTo>
                <a:cubicBezTo>
                  <a:pt x="157114" y="15390"/>
                  <a:pt x="216324" y="-13419"/>
                  <a:pt x="368770" y="0"/>
                </a:cubicBezTo>
                <a:cubicBezTo>
                  <a:pt x="508084" y="7282"/>
                  <a:pt x="616237" y="6792"/>
                  <a:pt x="779964" y="0"/>
                </a:cubicBezTo>
                <a:cubicBezTo>
                  <a:pt x="923679" y="4312"/>
                  <a:pt x="935009" y="8411"/>
                  <a:pt x="979035" y="0"/>
                </a:cubicBezTo>
                <a:cubicBezTo>
                  <a:pt x="1025534" y="-4539"/>
                  <a:pt x="1179713" y="-5513"/>
                  <a:pt x="1262955" y="0"/>
                </a:cubicBezTo>
                <a:cubicBezTo>
                  <a:pt x="1352817" y="8922"/>
                  <a:pt x="1410514" y="-17680"/>
                  <a:pt x="1462025" y="0"/>
                </a:cubicBezTo>
                <a:cubicBezTo>
                  <a:pt x="1507668" y="-7461"/>
                  <a:pt x="1704045" y="-210"/>
                  <a:pt x="1788370" y="0"/>
                </a:cubicBezTo>
                <a:cubicBezTo>
                  <a:pt x="1889329" y="10304"/>
                  <a:pt x="1951509" y="-6797"/>
                  <a:pt x="2072290" y="0"/>
                </a:cubicBezTo>
                <a:cubicBezTo>
                  <a:pt x="2187184" y="1848"/>
                  <a:pt x="2303214" y="-7864"/>
                  <a:pt x="2441060" y="0"/>
                </a:cubicBezTo>
                <a:cubicBezTo>
                  <a:pt x="2584604" y="-3649"/>
                  <a:pt x="2753181" y="12436"/>
                  <a:pt x="2852254" y="0"/>
                </a:cubicBezTo>
                <a:cubicBezTo>
                  <a:pt x="2940893" y="-23811"/>
                  <a:pt x="3075365" y="-22010"/>
                  <a:pt x="3178599" y="0"/>
                </a:cubicBezTo>
                <a:cubicBezTo>
                  <a:pt x="3310573" y="18020"/>
                  <a:pt x="3471198" y="15350"/>
                  <a:pt x="3589794" y="0"/>
                </a:cubicBezTo>
                <a:cubicBezTo>
                  <a:pt x="3721383" y="-19057"/>
                  <a:pt x="3801495" y="22131"/>
                  <a:pt x="3916139" y="0"/>
                </a:cubicBezTo>
                <a:cubicBezTo>
                  <a:pt x="4001348" y="3071"/>
                  <a:pt x="4135530" y="2557"/>
                  <a:pt x="4242484" y="0"/>
                </a:cubicBezTo>
                <a:cubicBezTo>
                  <a:pt x="4242881" y="4030"/>
                  <a:pt x="4242903" y="12674"/>
                  <a:pt x="4242484" y="18288"/>
                </a:cubicBezTo>
                <a:cubicBezTo>
                  <a:pt x="4171814" y="19499"/>
                  <a:pt x="4015183" y="11761"/>
                  <a:pt x="3916139" y="18288"/>
                </a:cubicBezTo>
                <a:cubicBezTo>
                  <a:pt x="3819427" y="10098"/>
                  <a:pt x="3777348" y="31336"/>
                  <a:pt x="3674644" y="18288"/>
                </a:cubicBezTo>
                <a:cubicBezTo>
                  <a:pt x="3564279" y="8999"/>
                  <a:pt x="3571672" y="16056"/>
                  <a:pt x="3475573" y="18288"/>
                </a:cubicBezTo>
                <a:cubicBezTo>
                  <a:pt x="3372254" y="24410"/>
                  <a:pt x="3303637" y="-3083"/>
                  <a:pt x="3191653" y="18288"/>
                </a:cubicBezTo>
                <a:cubicBezTo>
                  <a:pt x="3080341" y="11319"/>
                  <a:pt x="2936106" y="21494"/>
                  <a:pt x="2865308" y="18288"/>
                </a:cubicBezTo>
                <a:cubicBezTo>
                  <a:pt x="2782762" y="-7070"/>
                  <a:pt x="2706190" y="9752"/>
                  <a:pt x="2581388" y="18288"/>
                </a:cubicBezTo>
                <a:cubicBezTo>
                  <a:pt x="2449238" y="17677"/>
                  <a:pt x="2452071" y="25221"/>
                  <a:pt x="2339893" y="18288"/>
                </a:cubicBezTo>
                <a:cubicBezTo>
                  <a:pt x="2246270" y="-11314"/>
                  <a:pt x="2104122" y="44188"/>
                  <a:pt x="1928698" y="18288"/>
                </a:cubicBezTo>
                <a:cubicBezTo>
                  <a:pt x="1757869" y="2136"/>
                  <a:pt x="1761117" y="12791"/>
                  <a:pt x="1602353" y="18288"/>
                </a:cubicBezTo>
                <a:cubicBezTo>
                  <a:pt x="1434030" y="29531"/>
                  <a:pt x="1386234" y="10043"/>
                  <a:pt x="1233584" y="18288"/>
                </a:cubicBezTo>
                <a:cubicBezTo>
                  <a:pt x="1078515" y="28595"/>
                  <a:pt x="1107670" y="23425"/>
                  <a:pt x="1034513" y="18288"/>
                </a:cubicBezTo>
                <a:cubicBezTo>
                  <a:pt x="964120" y="15552"/>
                  <a:pt x="874124" y="14815"/>
                  <a:pt x="793018" y="18288"/>
                </a:cubicBezTo>
                <a:cubicBezTo>
                  <a:pt x="732148" y="29887"/>
                  <a:pt x="561644" y="14929"/>
                  <a:pt x="466673" y="18288"/>
                </a:cubicBezTo>
                <a:cubicBezTo>
                  <a:pt x="372525" y="43749"/>
                  <a:pt x="105672" y="35845"/>
                  <a:pt x="0" y="18288"/>
                </a:cubicBezTo>
                <a:cubicBezTo>
                  <a:pt x="-196" y="10352"/>
                  <a:pt x="872" y="84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484968"/>
                      <a:gd name="connsiteY0" fmla="*/ 0 h 36576"/>
                      <a:gd name="connsiteX1" fmla="*/ 737540 w 8484968"/>
                      <a:gd name="connsiteY1" fmla="*/ 0 h 36576"/>
                      <a:gd name="connsiteX2" fmla="*/ 1559929 w 8484968"/>
                      <a:gd name="connsiteY2" fmla="*/ 0 h 36576"/>
                      <a:gd name="connsiteX3" fmla="*/ 1958070 w 8484968"/>
                      <a:gd name="connsiteY3" fmla="*/ 0 h 36576"/>
                      <a:gd name="connsiteX4" fmla="*/ 2525910 w 8484968"/>
                      <a:gd name="connsiteY4" fmla="*/ 0 h 36576"/>
                      <a:gd name="connsiteX5" fmla="*/ 2924051 w 8484968"/>
                      <a:gd name="connsiteY5" fmla="*/ 0 h 36576"/>
                      <a:gd name="connsiteX6" fmla="*/ 3576740 w 8484968"/>
                      <a:gd name="connsiteY6" fmla="*/ 0 h 36576"/>
                      <a:gd name="connsiteX7" fmla="*/ 4144581 w 8484968"/>
                      <a:gd name="connsiteY7" fmla="*/ 0 h 36576"/>
                      <a:gd name="connsiteX8" fmla="*/ 4882120 w 8484968"/>
                      <a:gd name="connsiteY8" fmla="*/ 0 h 36576"/>
                      <a:gd name="connsiteX9" fmla="*/ 5704509 w 8484968"/>
                      <a:gd name="connsiteY9" fmla="*/ 0 h 36576"/>
                      <a:gd name="connsiteX10" fmla="*/ 6357199 w 8484968"/>
                      <a:gd name="connsiteY10" fmla="*/ 0 h 36576"/>
                      <a:gd name="connsiteX11" fmla="*/ 7179588 w 8484968"/>
                      <a:gd name="connsiteY11" fmla="*/ 0 h 36576"/>
                      <a:gd name="connsiteX12" fmla="*/ 7832278 w 8484968"/>
                      <a:gd name="connsiteY12" fmla="*/ 0 h 36576"/>
                      <a:gd name="connsiteX13" fmla="*/ 8484968 w 8484968"/>
                      <a:gd name="connsiteY13" fmla="*/ 0 h 36576"/>
                      <a:gd name="connsiteX14" fmla="*/ 8484968 w 8484968"/>
                      <a:gd name="connsiteY14" fmla="*/ 36576 h 36576"/>
                      <a:gd name="connsiteX15" fmla="*/ 7832278 w 8484968"/>
                      <a:gd name="connsiteY15" fmla="*/ 36576 h 36576"/>
                      <a:gd name="connsiteX16" fmla="*/ 7349288 w 8484968"/>
                      <a:gd name="connsiteY16" fmla="*/ 36576 h 36576"/>
                      <a:gd name="connsiteX17" fmla="*/ 6951147 w 8484968"/>
                      <a:gd name="connsiteY17" fmla="*/ 36576 h 36576"/>
                      <a:gd name="connsiteX18" fmla="*/ 6383307 w 8484968"/>
                      <a:gd name="connsiteY18" fmla="*/ 36576 h 36576"/>
                      <a:gd name="connsiteX19" fmla="*/ 5730617 w 8484968"/>
                      <a:gd name="connsiteY19" fmla="*/ 36576 h 36576"/>
                      <a:gd name="connsiteX20" fmla="*/ 5162777 w 8484968"/>
                      <a:gd name="connsiteY20" fmla="*/ 36576 h 36576"/>
                      <a:gd name="connsiteX21" fmla="*/ 4679786 w 8484968"/>
                      <a:gd name="connsiteY21" fmla="*/ 36576 h 36576"/>
                      <a:gd name="connsiteX22" fmla="*/ 3857397 w 8484968"/>
                      <a:gd name="connsiteY22" fmla="*/ 36576 h 36576"/>
                      <a:gd name="connsiteX23" fmla="*/ 3204707 w 8484968"/>
                      <a:gd name="connsiteY23" fmla="*/ 36576 h 36576"/>
                      <a:gd name="connsiteX24" fmla="*/ 2467168 w 8484968"/>
                      <a:gd name="connsiteY24" fmla="*/ 36576 h 36576"/>
                      <a:gd name="connsiteX25" fmla="*/ 2069027 w 8484968"/>
                      <a:gd name="connsiteY25" fmla="*/ 36576 h 36576"/>
                      <a:gd name="connsiteX26" fmla="*/ 1586036 w 8484968"/>
                      <a:gd name="connsiteY26" fmla="*/ 36576 h 36576"/>
                      <a:gd name="connsiteX27" fmla="*/ 933346 w 8484968"/>
                      <a:gd name="connsiteY27" fmla="*/ 36576 h 36576"/>
                      <a:gd name="connsiteX28" fmla="*/ 0 w 8484968"/>
                      <a:gd name="connsiteY28" fmla="*/ 36576 h 36576"/>
                      <a:gd name="connsiteX29" fmla="*/ 0 w 8484968"/>
                      <a:gd name="connsiteY29" fmla="*/ 0 h 36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484968" h="36576" fill="none" extrusionOk="0">
                        <a:moveTo>
                          <a:pt x="0" y="0"/>
                        </a:moveTo>
                        <a:cubicBezTo>
                          <a:pt x="323800" y="26378"/>
                          <a:pt x="442079" y="-15947"/>
                          <a:pt x="737540" y="0"/>
                        </a:cubicBezTo>
                        <a:cubicBezTo>
                          <a:pt x="1033001" y="15947"/>
                          <a:pt x="1274530" y="-9680"/>
                          <a:pt x="1559929" y="0"/>
                        </a:cubicBezTo>
                        <a:cubicBezTo>
                          <a:pt x="1845328" y="9680"/>
                          <a:pt x="1872942" y="15321"/>
                          <a:pt x="1958070" y="0"/>
                        </a:cubicBezTo>
                        <a:cubicBezTo>
                          <a:pt x="2043198" y="-15321"/>
                          <a:pt x="2349512" y="-16194"/>
                          <a:pt x="2525910" y="0"/>
                        </a:cubicBezTo>
                        <a:cubicBezTo>
                          <a:pt x="2702308" y="16194"/>
                          <a:pt x="2822318" y="-14304"/>
                          <a:pt x="2924051" y="0"/>
                        </a:cubicBezTo>
                        <a:cubicBezTo>
                          <a:pt x="3025784" y="14304"/>
                          <a:pt x="3413866" y="-10774"/>
                          <a:pt x="3576740" y="0"/>
                        </a:cubicBezTo>
                        <a:cubicBezTo>
                          <a:pt x="3739614" y="10774"/>
                          <a:pt x="3910298" y="-11388"/>
                          <a:pt x="4144581" y="0"/>
                        </a:cubicBezTo>
                        <a:cubicBezTo>
                          <a:pt x="4378864" y="11388"/>
                          <a:pt x="4602758" y="-5236"/>
                          <a:pt x="4882120" y="0"/>
                        </a:cubicBezTo>
                        <a:cubicBezTo>
                          <a:pt x="5161482" y="5236"/>
                          <a:pt x="5526281" y="40493"/>
                          <a:pt x="5704509" y="0"/>
                        </a:cubicBezTo>
                        <a:cubicBezTo>
                          <a:pt x="5882737" y="-40493"/>
                          <a:pt x="6102160" y="-30582"/>
                          <a:pt x="6357199" y="0"/>
                        </a:cubicBezTo>
                        <a:cubicBezTo>
                          <a:pt x="6612238" y="30582"/>
                          <a:pt x="6965329" y="36985"/>
                          <a:pt x="7179588" y="0"/>
                        </a:cubicBezTo>
                        <a:cubicBezTo>
                          <a:pt x="7393847" y="-36985"/>
                          <a:pt x="7629668" y="2809"/>
                          <a:pt x="7832278" y="0"/>
                        </a:cubicBezTo>
                        <a:cubicBezTo>
                          <a:pt x="8034888" y="-2809"/>
                          <a:pt x="8267946" y="-3012"/>
                          <a:pt x="8484968" y="0"/>
                        </a:cubicBezTo>
                        <a:cubicBezTo>
                          <a:pt x="8485546" y="9299"/>
                          <a:pt x="8485568" y="26774"/>
                          <a:pt x="8484968" y="36576"/>
                        </a:cubicBezTo>
                        <a:cubicBezTo>
                          <a:pt x="8348219" y="49599"/>
                          <a:pt x="8025157" y="47470"/>
                          <a:pt x="7832278" y="36576"/>
                        </a:cubicBezTo>
                        <a:cubicBezTo>
                          <a:pt x="7639399" y="25683"/>
                          <a:pt x="7567926" y="59309"/>
                          <a:pt x="7349288" y="36576"/>
                        </a:cubicBezTo>
                        <a:cubicBezTo>
                          <a:pt x="7130650" y="13844"/>
                          <a:pt x="7143890" y="33904"/>
                          <a:pt x="6951147" y="36576"/>
                        </a:cubicBezTo>
                        <a:cubicBezTo>
                          <a:pt x="6758404" y="39248"/>
                          <a:pt x="6595951" y="27946"/>
                          <a:pt x="6383307" y="36576"/>
                        </a:cubicBezTo>
                        <a:cubicBezTo>
                          <a:pt x="6170663" y="45206"/>
                          <a:pt x="5883894" y="66722"/>
                          <a:pt x="5730617" y="36576"/>
                        </a:cubicBezTo>
                        <a:cubicBezTo>
                          <a:pt x="5577340" y="6431"/>
                          <a:pt x="5428256" y="37213"/>
                          <a:pt x="5162777" y="36576"/>
                        </a:cubicBezTo>
                        <a:cubicBezTo>
                          <a:pt x="4897298" y="35939"/>
                          <a:pt x="4903879" y="52862"/>
                          <a:pt x="4679786" y="36576"/>
                        </a:cubicBezTo>
                        <a:cubicBezTo>
                          <a:pt x="4455693" y="20290"/>
                          <a:pt x="4199315" y="67867"/>
                          <a:pt x="3857397" y="36576"/>
                        </a:cubicBezTo>
                        <a:cubicBezTo>
                          <a:pt x="3515479" y="5285"/>
                          <a:pt x="3524018" y="25235"/>
                          <a:pt x="3204707" y="36576"/>
                        </a:cubicBezTo>
                        <a:cubicBezTo>
                          <a:pt x="2885396" y="47918"/>
                          <a:pt x="2770780" y="10058"/>
                          <a:pt x="2467168" y="36576"/>
                        </a:cubicBezTo>
                        <a:cubicBezTo>
                          <a:pt x="2163556" y="63094"/>
                          <a:pt x="2206027" y="50317"/>
                          <a:pt x="2069027" y="36576"/>
                        </a:cubicBezTo>
                        <a:cubicBezTo>
                          <a:pt x="1932027" y="22835"/>
                          <a:pt x="1728023" y="18839"/>
                          <a:pt x="1586036" y="36576"/>
                        </a:cubicBezTo>
                        <a:cubicBezTo>
                          <a:pt x="1444049" y="54313"/>
                          <a:pt x="1096771" y="8342"/>
                          <a:pt x="933346" y="36576"/>
                        </a:cubicBezTo>
                        <a:cubicBezTo>
                          <a:pt x="769921" y="64811"/>
                          <a:pt x="199791" y="62512"/>
                          <a:pt x="0" y="36576"/>
                        </a:cubicBezTo>
                        <a:cubicBezTo>
                          <a:pt x="-516" y="20544"/>
                          <a:pt x="1802" y="17140"/>
                          <a:pt x="0" y="0"/>
                        </a:cubicBezTo>
                        <a:close/>
                      </a:path>
                      <a:path w="8484968" h="36576" stroke="0" extrusionOk="0">
                        <a:moveTo>
                          <a:pt x="0" y="0"/>
                        </a:moveTo>
                        <a:cubicBezTo>
                          <a:pt x="102825" y="-8583"/>
                          <a:pt x="299727" y="23067"/>
                          <a:pt x="482990" y="0"/>
                        </a:cubicBezTo>
                        <a:cubicBezTo>
                          <a:pt x="666253" y="-23067"/>
                          <a:pt x="700691" y="-14438"/>
                          <a:pt x="881131" y="0"/>
                        </a:cubicBezTo>
                        <a:cubicBezTo>
                          <a:pt x="1061571" y="14438"/>
                          <a:pt x="1203724" y="-1843"/>
                          <a:pt x="1364122" y="0"/>
                        </a:cubicBezTo>
                        <a:cubicBezTo>
                          <a:pt x="1524520" y="1843"/>
                          <a:pt x="1802327" y="15533"/>
                          <a:pt x="2016812" y="0"/>
                        </a:cubicBezTo>
                        <a:cubicBezTo>
                          <a:pt x="2231297" y="-15533"/>
                          <a:pt x="2477424" y="-18800"/>
                          <a:pt x="2754351" y="0"/>
                        </a:cubicBezTo>
                        <a:cubicBezTo>
                          <a:pt x="3031278" y="18800"/>
                          <a:pt x="3173548" y="1095"/>
                          <a:pt x="3576740" y="0"/>
                        </a:cubicBezTo>
                        <a:cubicBezTo>
                          <a:pt x="3979932" y="-1095"/>
                          <a:pt x="3991562" y="16307"/>
                          <a:pt x="4399130" y="0"/>
                        </a:cubicBezTo>
                        <a:cubicBezTo>
                          <a:pt x="4806698" y="-16307"/>
                          <a:pt x="4686556" y="14411"/>
                          <a:pt x="4966970" y="0"/>
                        </a:cubicBezTo>
                        <a:cubicBezTo>
                          <a:pt x="5247384" y="-14411"/>
                          <a:pt x="5468804" y="-18868"/>
                          <a:pt x="5704509" y="0"/>
                        </a:cubicBezTo>
                        <a:cubicBezTo>
                          <a:pt x="5940214" y="18868"/>
                          <a:pt x="6204798" y="24203"/>
                          <a:pt x="6357199" y="0"/>
                        </a:cubicBezTo>
                        <a:cubicBezTo>
                          <a:pt x="6509600" y="-24203"/>
                          <a:pt x="6747693" y="23604"/>
                          <a:pt x="6925039" y="0"/>
                        </a:cubicBezTo>
                        <a:cubicBezTo>
                          <a:pt x="7102385" y="-23604"/>
                          <a:pt x="7369276" y="-29304"/>
                          <a:pt x="7662579" y="0"/>
                        </a:cubicBezTo>
                        <a:cubicBezTo>
                          <a:pt x="7955882" y="29304"/>
                          <a:pt x="8307630" y="30103"/>
                          <a:pt x="8484968" y="0"/>
                        </a:cubicBezTo>
                        <a:cubicBezTo>
                          <a:pt x="8484744" y="11559"/>
                          <a:pt x="8484360" y="21146"/>
                          <a:pt x="8484968" y="36576"/>
                        </a:cubicBezTo>
                        <a:cubicBezTo>
                          <a:pt x="8365032" y="57071"/>
                          <a:pt x="8124366" y="24784"/>
                          <a:pt x="8001978" y="36576"/>
                        </a:cubicBezTo>
                        <a:cubicBezTo>
                          <a:pt x="7879590" y="48369"/>
                          <a:pt x="7403246" y="24867"/>
                          <a:pt x="7179588" y="36576"/>
                        </a:cubicBezTo>
                        <a:cubicBezTo>
                          <a:pt x="6955930" y="48286"/>
                          <a:pt x="6917986" y="36088"/>
                          <a:pt x="6696598" y="36576"/>
                        </a:cubicBezTo>
                        <a:cubicBezTo>
                          <a:pt x="6475210" y="37065"/>
                          <a:pt x="6293462" y="33572"/>
                          <a:pt x="5959058" y="36576"/>
                        </a:cubicBezTo>
                        <a:cubicBezTo>
                          <a:pt x="5624654" y="39580"/>
                          <a:pt x="5723359" y="48820"/>
                          <a:pt x="5560917" y="36576"/>
                        </a:cubicBezTo>
                        <a:cubicBezTo>
                          <a:pt x="5398475" y="24332"/>
                          <a:pt x="5182428" y="56356"/>
                          <a:pt x="4908228" y="36576"/>
                        </a:cubicBezTo>
                        <a:cubicBezTo>
                          <a:pt x="4634028" y="16796"/>
                          <a:pt x="4641399" y="14515"/>
                          <a:pt x="4425237" y="36576"/>
                        </a:cubicBezTo>
                        <a:cubicBezTo>
                          <a:pt x="4209075" y="58637"/>
                          <a:pt x="3772234" y="14558"/>
                          <a:pt x="3602848" y="36576"/>
                        </a:cubicBezTo>
                        <a:cubicBezTo>
                          <a:pt x="3433462" y="58594"/>
                          <a:pt x="3357380" y="45898"/>
                          <a:pt x="3204707" y="36576"/>
                        </a:cubicBezTo>
                        <a:cubicBezTo>
                          <a:pt x="3052034" y="27254"/>
                          <a:pt x="2731372" y="59634"/>
                          <a:pt x="2552017" y="36576"/>
                        </a:cubicBezTo>
                        <a:cubicBezTo>
                          <a:pt x="2372662" y="13519"/>
                          <a:pt x="2286298" y="39516"/>
                          <a:pt x="2153876" y="36576"/>
                        </a:cubicBezTo>
                        <a:cubicBezTo>
                          <a:pt x="2021454" y="33636"/>
                          <a:pt x="1868883" y="34678"/>
                          <a:pt x="1670886" y="36576"/>
                        </a:cubicBezTo>
                        <a:cubicBezTo>
                          <a:pt x="1472889" y="38475"/>
                          <a:pt x="1146179" y="7532"/>
                          <a:pt x="933346" y="36576"/>
                        </a:cubicBezTo>
                        <a:cubicBezTo>
                          <a:pt x="720513" y="65620"/>
                          <a:pt x="377713" y="38899"/>
                          <a:pt x="0" y="36576"/>
                        </a:cubicBezTo>
                        <a:cubicBezTo>
                          <a:pt x="-299" y="20797"/>
                          <a:pt x="-1602" y="10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726" y="2636798"/>
            <a:ext cx="7084113" cy="397667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Arising of novel and coherent structures, patterns and properties though interaction of elements</a:t>
            </a:r>
          </a:p>
          <a:p>
            <a:r>
              <a:rPr lang="en-US" sz="1800" dirty="0"/>
              <a:t>Can’t be deduced from the properties of the elements</a:t>
            </a:r>
          </a:p>
          <a:p>
            <a:r>
              <a:rPr lang="en-US" sz="1800" dirty="0"/>
              <a:t>Pattern can feedback on individuals…</a:t>
            </a:r>
            <a:r>
              <a:rPr lang="en-US" sz="1800" i="1" dirty="0"/>
              <a:t>across levels</a:t>
            </a:r>
            <a:r>
              <a:rPr lang="en-US" sz="1800" dirty="0"/>
              <a:t>! </a:t>
            </a:r>
          </a:p>
          <a:p>
            <a:r>
              <a:rPr lang="en-US" sz="1800" b="1" dirty="0"/>
              <a:t>Key is to find simplest ruleset to generate emergent patterns</a:t>
            </a:r>
          </a:p>
          <a:p>
            <a:endParaRPr lang="en-US" sz="1800" dirty="0"/>
          </a:p>
          <a:p>
            <a:r>
              <a:rPr lang="en-US" sz="1800" dirty="0"/>
              <a:t>Example (show 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Imagine a system of arrows where each faces the same direction along a defined radius of a circle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Assign 1 rule: Each second move forward 0.35 units and then turn right 1°. What will happen?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Scenario 2: They move 0.5 units. What will happen?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363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D21-9C6B-146B-C7AE-CB861FA9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19735"/>
            <a:ext cx="547483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Predator-prey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F703-F3D4-4E9D-C27A-8CC995AE2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17"/>
            <a:fld id="{3B8259A0-B2B6-4A51-8281-FB7C9390777E}" type="slidenum">
              <a:rPr lang="en-US">
                <a:solidFill>
                  <a:srgbClr val="7F7F7F"/>
                </a:solidFill>
                <a:latin typeface="Lato Light"/>
              </a:rPr>
              <a:pPr defTabSz="914217"/>
              <a:t>23</a:t>
            </a:fld>
            <a:endParaRPr lang="en-US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01810-7F59-4D3A-A9F9-17AF58F5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4" y="1527737"/>
            <a:ext cx="3322072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1E072-5871-07BF-7EA3-E90BBC9C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4" y="3121791"/>
            <a:ext cx="4903662" cy="301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77D74-9110-0BC7-091C-AB18115762F2}"/>
              </a:ext>
            </a:extLst>
          </p:cNvPr>
          <p:cNvSpPr txBox="1"/>
          <p:nvPr/>
        </p:nvSpPr>
        <p:spPr>
          <a:xfrm>
            <a:off x="292428" y="271763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b="1" dirty="0">
                <a:solidFill>
                  <a:schemeClr val="tx2"/>
                </a:solidFill>
                <a:latin typeface="Lato Light"/>
              </a:rPr>
              <a:t>Agent-based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DC668-9C49-ECDC-4123-01DA1B857B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981002"/>
            <a:ext cx="2743200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085491-395D-B765-24B8-610FC9A1242B}"/>
              </a:ext>
            </a:extLst>
          </p:cNvPr>
          <p:cNvSpPr txBox="1">
            <a:spLocks/>
          </p:cNvSpPr>
          <p:nvPr/>
        </p:nvSpPr>
        <p:spPr>
          <a:xfrm>
            <a:off x="6717170" y="96545"/>
            <a:ext cx="43125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>
                <a:solidFill>
                  <a:schemeClr val="tx2"/>
                </a:solidFill>
                <a:latin typeface="Playfair Display SC" panose="00000500000000000000" pitchFamily="50" charset="0"/>
                <a:ea typeface="Montserrat Hairline" charset="0"/>
                <a:cs typeface="Montserrat Hairline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Adaptive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4D57C-CF46-3CA7-B016-9CA79504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062" y="3530724"/>
            <a:ext cx="3104414" cy="30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27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DED7-37F3-09C4-5CF9-33458E8E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88E47-821F-97F8-87AB-010427D87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FE6C6-9E55-A7A3-AE01-70DAE6333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782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274638"/>
            <a:ext cx="9118061" cy="1143000"/>
          </a:xfrm>
        </p:spPr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7" y="1196911"/>
            <a:ext cx="10859187" cy="4438346"/>
          </a:xfrm>
        </p:spPr>
        <p:txBody>
          <a:bodyPr>
            <a:normAutofit/>
          </a:bodyPr>
          <a:lstStyle/>
          <a:p>
            <a:r>
              <a:rPr lang="en-US" dirty="0" err="1"/>
              <a:t>Netlogo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Agent-based modeling platform (designed by Uri Wilensky at MIT &amp; Northwestern), based on Logo language, which was designed to help children think logically (</a:t>
            </a:r>
            <a:r>
              <a:rPr lang="en-US" dirty="0" err="1"/>
              <a:t>Feurzeig</a:t>
            </a:r>
            <a:r>
              <a:rPr lang="en-US" dirty="0"/>
              <a:t>, Solomon, &amp; </a:t>
            </a:r>
            <a:r>
              <a:rPr lang="en-US" dirty="0" err="1"/>
              <a:t>Papert</a:t>
            </a:r>
            <a:r>
              <a:rPr lang="en-US" dirty="0"/>
              <a:t> 1967)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Spatially explicit by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threshold designed to narrow gap between modeler and programmer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ceiling—models can be scientific enough to be published in literature.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and extendable (GIS, R, among others)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CASE-SENSITIVE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8651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Basics of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7" y="1582431"/>
            <a:ext cx="4118810" cy="50180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Grid-based</a:t>
            </a:r>
          </a:p>
          <a:p>
            <a:r>
              <a:rPr lang="en-US" dirty="0"/>
              <a:t>Composed of 3 </a:t>
            </a:r>
            <a:r>
              <a:rPr lang="en-US" dirty="0" err="1"/>
              <a:t>agentsets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Turtles (mobile)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Patches (grid)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Links (relates two or more turtles)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 err="1">
                <a:solidFill>
                  <a:schemeClr val="tx2"/>
                </a:solidFill>
              </a:rPr>
              <a:t>agentset</a:t>
            </a:r>
            <a:r>
              <a:rPr lang="en-US" dirty="0"/>
              <a:t> can have variables (</a:t>
            </a:r>
            <a:r>
              <a:rPr lang="en-US" b="1" dirty="0">
                <a:solidFill>
                  <a:schemeClr val="tx2"/>
                </a:solidFill>
              </a:rPr>
              <a:t>turtles-own, patches-own</a:t>
            </a:r>
            <a:r>
              <a:rPr lang="en-US" dirty="0"/>
              <a:t>). Can be different for each patch/turtle. </a:t>
            </a:r>
          </a:p>
          <a:p>
            <a:endParaRPr lang="en-US" dirty="0"/>
          </a:p>
          <a:p>
            <a:r>
              <a:rPr lang="en-US" dirty="0"/>
              <a:t>Variables can be shared across turtles and patches (</a:t>
            </a:r>
            <a:r>
              <a:rPr lang="en-US" b="1" dirty="0" err="1">
                <a:solidFill>
                  <a:schemeClr val="tx2"/>
                </a:solidFill>
              </a:rPr>
              <a:t>globals</a:t>
            </a:r>
            <a:r>
              <a:rPr lang="en-US" dirty="0"/>
              <a:t>). Can be modified by any patch and/or turtle.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675C8A-B1A9-E634-6EDD-FA98423A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53" y="1633352"/>
            <a:ext cx="2842195" cy="2816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4EAE2-48DC-CA5E-AEAA-1EE9BDE6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613" y="1710981"/>
            <a:ext cx="2142101" cy="22053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5BDFAF-157D-2069-9BFB-1FBC598AB3E0}"/>
              </a:ext>
            </a:extLst>
          </p:cNvPr>
          <p:cNvCxnSpPr>
            <a:cxnSpLocks/>
          </p:cNvCxnSpPr>
          <p:nvPr/>
        </p:nvCxnSpPr>
        <p:spPr>
          <a:xfrm flipV="1">
            <a:off x="7114233" y="1756686"/>
            <a:ext cx="1949380" cy="1533206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1F2E7-0BC6-AD59-E1F0-C44E7B8496CA}"/>
              </a:ext>
            </a:extLst>
          </p:cNvPr>
          <p:cNvCxnSpPr>
            <a:cxnSpLocks/>
          </p:cNvCxnSpPr>
          <p:nvPr/>
        </p:nvCxnSpPr>
        <p:spPr>
          <a:xfrm>
            <a:off x="7114233" y="3429000"/>
            <a:ext cx="1949380" cy="487317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13AC9E3-C4EF-51B0-9D38-9D51ED26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13" y="72439"/>
            <a:ext cx="2331950" cy="91641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59BEA4-EA67-95AA-0548-5D4E7609BC0D}"/>
              </a:ext>
            </a:extLst>
          </p:cNvPr>
          <p:cNvCxnSpPr>
            <a:cxnSpLocks/>
          </p:cNvCxnSpPr>
          <p:nvPr/>
        </p:nvCxnSpPr>
        <p:spPr>
          <a:xfrm flipH="1" flipV="1">
            <a:off x="5806313" y="1012099"/>
            <a:ext cx="1083408" cy="94073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225A48-AFD6-DB9D-893E-33DE24D08663}"/>
              </a:ext>
            </a:extLst>
          </p:cNvPr>
          <p:cNvCxnSpPr>
            <a:cxnSpLocks/>
          </p:cNvCxnSpPr>
          <p:nvPr/>
        </p:nvCxnSpPr>
        <p:spPr>
          <a:xfrm flipV="1">
            <a:off x="7035538" y="1012099"/>
            <a:ext cx="1081993" cy="94073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B64767-A29E-1B6A-8D95-EF84C5E0F8EE}"/>
              </a:ext>
            </a:extLst>
          </p:cNvPr>
          <p:cNvSpPr txBox="1"/>
          <p:nvPr/>
        </p:nvSpPr>
        <p:spPr>
          <a:xfrm>
            <a:off x="8117531" y="34598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Patches-own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52C2F-E269-C418-9DC7-4C55D314EF84}"/>
              </a:ext>
            </a:extLst>
          </p:cNvPr>
          <p:cNvSpPr txBox="1"/>
          <p:nvPr/>
        </p:nvSpPr>
        <p:spPr>
          <a:xfrm>
            <a:off x="9375481" y="1371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Turtles-own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5445D-65FC-EC1E-C8F9-4D646521B47C}"/>
              </a:ext>
            </a:extLst>
          </p:cNvPr>
          <p:cNvSpPr txBox="1"/>
          <p:nvPr/>
        </p:nvSpPr>
        <p:spPr>
          <a:xfrm>
            <a:off x="10403095" y="477768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Links-own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2D5CFD-E57F-2649-686B-830D402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227" y="4702455"/>
            <a:ext cx="2083106" cy="20831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BC540D-F10A-9B35-60AA-D789F474C1E9}"/>
              </a:ext>
            </a:extLst>
          </p:cNvPr>
          <p:cNvCxnSpPr>
            <a:cxnSpLocks/>
          </p:cNvCxnSpPr>
          <p:nvPr/>
        </p:nvCxnSpPr>
        <p:spPr>
          <a:xfrm flipH="1">
            <a:off x="8038681" y="5224648"/>
            <a:ext cx="2031862" cy="45611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AB397B-D407-4299-3730-EAB361149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543" y="5147019"/>
            <a:ext cx="1869280" cy="132876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E04BF3-0C17-273E-FDF1-878F3A7DB372}"/>
              </a:ext>
            </a:extLst>
          </p:cNvPr>
          <p:cNvCxnSpPr>
            <a:cxnSpLocks/>
          </p:cNvCxnSpPr>
          <p:nvPr/>
        </p:nvCxnSpPr>
        <p:spPr>
          <a:xfrm flipH="1" flipV="1">
            <a:off x="8038681" y="5811401"/>
            <a:ext cx="2083106" cy="63704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427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6" y="1582432"/>
            <a:ext cx="4440443" cy="47619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Heart of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Built in procedures/functions </a:t>
            </a:r>
          </a:p>
          <a:p>
            <a:endParaRPr lang="en-US" dirty="0"/>
          </a:p>
          <a:p>
            <a:r>
              <a:rPr lang="en-US" dirty="0"/>
              <a:t>Designed to save time programming and get to modeling</a:t>
            </a:r>
          </a:p>
          <a:p>
            <a:endParaRPr lang="en-US" dirty="0"/>
          </a:p>
          <a:p>
            <a:r>
              <a:rPr lang="en-US" dirty="0"/>
              <a:t>Two types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Commands: </a:t>
            </a:r>
            <a:r>
              <a:rPr lang="en-US" dirty="0"/>
              <a:t>tell an agent to do something (</a:t>
            </a:r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, </a:t>
            </a:r>
            <a:r>
              <a:rPr lang="en-US" b="1" dirty="0">
                <a:solidFill>
                  <a:schemeClr val="tx2"/>
                </a:solidFill>
              </a:rPr>
              <a:t>move</a:t>
            </a:r>
            <a:r>
              <a:rPr lang="en-US" dirty="0"/>
              <a:t>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Reporters: </a:t>
            </a:r>
            <a:r>
              <a:rPr lang="en-US" dirty="0"/>
              <a:t>calculate a value and report it back to program (</a:t>
            </a:r>
            <a:r>
              <a:rPr lang="en-US" b="1" dirty="0">
                <a:solidFill>
                  <a:schemeClr val="tx2"/>
                </a:solidFill>
              </a:rPr>
              <a:t>sum</a:t>
            </a:r>
            <a:r>
              <a:rPr lang="en-US" b="1" dirty="0"/>
              <a:t>, </a:t>
            </a:r>
            <a:r>
              <a:rPr lang="en-US" b="1" dirty="0">
                <a:solidFill>
                  <a:schemeClr val="tx2"/>
                </a:solidFill>
              </a:rPr>
              <a:t>mean</a:t>
            </a:r>
            <a:r>
              <a:rPr lang="en-US" dirty="0"/>
              <a:t>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75EA8-8A72-AA31-AE1E-366B6B93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96" y="365125"/>
            <a:ext cx="2809875" cy="1809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AB6EE-AEAD-24B1-CB47-D20FFF35EF98}"/>
              </a:ext>
            </a:extLst>
          </p:cNvPr>
          <p:cNvSpPr txBox="1"/>
          <p:nvPr/>
        </p:nvSpPr>
        <p:spPr>
          <a:xfrm>
            <a:off x="8112497" y="254337"/>
            <a:ext cx="2809875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 patch 0 0 </a:t>
            </a:r>
          </a:p>
          <a:p>
            <a:r>
              <a:rPr lang="en-US" b="1" dirty="0">
                <a:solidFill>
                  <a:schemeClr val="tx2"/>
                </a:solidFill>
              </a:rPr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neighbors4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set</a:t>
            </a:r>
            <a:r>
              <a:rPr lang="en-US" dirty="0"/>
              <a:t> </a:t>
            </a:r>
            <a:r>
              <a:rPr lang="en-US" b="1" dirty="0" err="1"/>
              <a:t>pcolor</a:t>
            </a:r>
            <a:r>
              <a:rPr lang="en-US" dirty="0"/>
              <a:t> red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710D0-61D3-9B87-08EA-778049B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43" y="2319837"/>
            <a:ext cx="1907128" cy="21214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F7F5BD-00DE-DE5F-1854-1CAE7BE02040}"/>
              </a:ext>
            </a:extLst>
          </p:cNvPr>
          <p:cNvSpPr txBox="1"/>
          <p:nvPr/>
        </p:nvSpPr>
        <p:spPr>
          <a:xfrm>
            <a:off x="8242820" y="2780378"/>
            <a:ext cx="168442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 err="1">
                <a:solidFill>
                  <a:schemeClr val="tx2"/>
                </a:solidFill>
              </a:rPr>
              <a:t>fd</a:t>
            </a:r>
            <a:r>
              <a:rPr lang="en-US" dirty="0"/>
              <a:t> 3</a:t>
            </a:r>
          </a:p>
          <a:p>
            <a:r>
              <a:rPr lang="en-US" dirty="0"/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A248F-1069-44DD-2BED-C3AC8C86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13" y="4538163"/>
            <a:ext cx="2398858" cy="23198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7EBF0A-DAD2-B1F9-70F2-AD1871CD2471}"/>
              </a:ext>
            </a:extLst>
          </p:cNvPr>
          <p:cNvSpPr txBox="1"/>
          <p:nvPr/>
        </p:nvSpPr>
        <p:spPr>
          <a:xfrm>
            <a:off x="8143427" y="5698081"/>
            <a:ext cx="3226092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</a:p>
          <a:p>
            <a:r>
              <a:rPr lang="en-US" b="1" dirty="0">
                <a:solidFill>
                  <a:schemeClr val="tx2"/>
                </a:solidFill>
              </a:rPr>
              <a:t>Set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159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AEDD-413F-CD76-8B3B-926E8A7C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Netlogo</a:t>
            </a:r>
            <a:r>
              <a:rPr lang="en-US" dirty="0"/>
              <a:t>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49A76-FE0A-127C-5C1E-FCA8B7A12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AACBA-1603-331D-EA6A-3EFCF77A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285705"/>
            <a:ext cx="10106526" cy="52071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B4EF5-DB69-EA14-1188-7BF06A5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22" y="473409"/>
            <a:ext cx="3785383" cy="19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890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32" y="19484"/>
            <a:ext cx="2819180" cy="1325563"/>
          </a:xfrm>
        </p:spPr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894" y="966923"/>
            <a:ext cx="10582256" cy="804766"/>
          </a:xfrm>
        </p:spPr>
        <p:txBody>
          <a:bodyPr>
            <a:normAutofit/>
          </a:bodyPr>
          <a:lstStyle/>
          <a:p>
            <a:r>
              <a:rPr lang="en-US" sz="2200" dirty="0"/>
              <a:t>Can write procedures and reporters (i.e., functions) with multiple primitives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AABA1-7458-D558-5515-4D7BCCC106C0}"/>
              </a:ext>
            </a:extLst>
          </p:cNvPr>
          <p:cNvSpPr txBox="1"/>
          <p:nvPr/>
        </p:nvSpPr>
        <p:spPr>
          <a:xfrm>
            <a:off x="736171" y="154576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54657-5860-5463-908C-67357F5599CB}"/>
              </a:ext>
            </a:extLst>
          </p:cNvPr>
          <p:cNvSpPr txBox="1"/>
          <p:nvPr/>
        </p:nvSpPr>
        <p:spPr>
          <a:xfrm>
            <a:off x="7652242" y="1545763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report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report X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7E23-F0F9-D114-C4A8-C2C11311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1" y="2504364"/>
            <a:ext cx="3486150" cy="1590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6B4B64-DA18-D0D4-B006-15A6650A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17" y="2746092"/>
            <a:ext cx="2667000" cy="8286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964D04-9AAD-5FDA-5EE1-F9D6D8EE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1" y="4082420"/>
            <a:ext cx="6391275" cy="2219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BC5792-6551-57A9-D8D9-7B2A0756D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680"/>
          <a:stretch/>
        </p:blipFill>
        <p:spPr>
          <a:xfrm>
            <a:off x="6096000" y="3558723"/>
            <a:ext cx="5988740" cy="19808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736573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03882" y="3808470"/>
            <a:ext cx="575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7286" y="4336886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You are a modeler.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402" y="4589906"/>
            <a:ext cx="7351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Commonly used in the nerd world: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“abstractions of reality”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representation of a system for a purpose”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way to represent a system for the purposes of reproducing, simplifying, analyzing, or understanding it”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  <a:latin typeface="Lato Light"/>
            </a:endParaRP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How would you tell your family what a model is?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 b="15539"/>
          <a:stretch>
            <a:fillRect/>
          </a:stretch>
        </p:blipFill>
        <p:spPr>
          <a:xfrm>
            <a:off x="490538" y="1110457"/>
            <a:ext cx="4167982" cy="5747544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8575"/>
          <a:stretch>
            <a:fillRect/>
          </a:stretch>
        </p:blipFill>
        <p:spPr>
          <a:xfrm>
            <a:off x="4759937" y="162306"/>
            <a:ext cx="6744834" cy="3145972"/>
          </a:xfrm>
        </p:spPr>
      </p:pic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59B9A2-D7B6-6B5D-534C-8FD18DD3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60678"/>
            <a:ext cx="3584448" cy="363931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77DC4-13D0-4CE4-F9DE-CD885A6C6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60678"/>
            <a:ext cx="3584448" cy="3639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6374D7-C342-EEC1-56D5-D36AA54D2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60678"/>
            <a:ext cx="3584448" cy="36393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Check settings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4785360" y="629999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Create setup on GUI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9B601-1AAF-5180-BDF6-60655D1A3D7F}"/>
              </a:ext>
            </a:extLst>
          </p:cNvPr>
          <p:cNvSpPr txBox="1"/>
          <p:nvPr/>
        </p:nvSpPr>
        <p:spPr>
          <a:xfrm>
            <a:off x="8674235" y="6299990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Create setup procedure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3DA768-0159-EC4D-C5D8-942F6AFF2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1F7AE1-E5A3-3B9B-99A8-B12C73DB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23472"/>
            <a:ext cx="3584448" cy="36393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2B5C8-406E-7C75-F1F0-D6625538D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543111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Create Go and Step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803846" y="6298571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Turn patches red &amp;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75525-DF3F-5947-1BF1-E74CB75F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4" y="2923653"/>
            <a:ext cx="4190732" cy="29738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B0464-4804-C5E3-C802-119347EE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00" y="3835235"/>
            <a:ext cx="1322861" cy="12901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167537" y="6298571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Create Go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0B6485-F1BD-BDFF-AA49-E6DD5DB3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311" y="2851912"/>
            <a:ext cx="3507493" cy="11541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C12D2-9C16-54FA-581E-0DA0A159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305" y="4090626"/>
            <a:ext cx="2198154" cy="220794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2151604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229355" y="6299990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7) Create clusters of red patches &amp;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146430" y="3304930"/>
            <a:ext cx="3764952" cy="25853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In class assignment:</a:t>
            </a:r>
          </a:p>
          <a:p>
            <a:endParaRPr lang="en-US" dirty="0"/>
          </a:p>
          <a:p>
            <a:r>
              <a:rPr lang="en-US" dirty="0"/>
              <a:t>Create two turtles that search the landscape for red patches (i.e., mushrooms). </a:t>
            </a:r>
          </a:p>
          <a:p>
            <a:endParaRPr lang="en-US" dirty="0"/>
          </a:p>
          <a:p>
            <a:r>
              <a:rPr lang="en-US" dirty="0"/>
              <a:t>Follow the example in Ch. 2. </a:t>
            </a:r>
          </a:p>
          <a:p>
            <a:r>
              <a:rPr lang="en-US" dirty="0"/>
              <a:t>Use the dictionary. </a:t>
            </a:r>
          </a:p>
          <a:p>
            <a:r>
              <a:rPr lang="en-US" dirty="0"/>
              <a:t>Ask questions!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260167" y="629999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Run it again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1A12B-FC0D-9E63-8E10-B39E36BE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543035"/>
            <a:ext cx="3442288" cy="17719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64EC8-5992-CBF8-AAB5-2C99CA20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4" y="3950816"/>
            <a:ext cx="2390478" cy="23491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25FA3-4EE7-8ACF-44F0-566B43F4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95" y="2933594"/>
            <a:ext cx="3319017" cy="333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0526210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D8EC-5856-357A-6EC8-4542EF7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CDCB1-90C3-E6AF-D55C-D8F92DF8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677997" cy="4351338"/>
          </a:xfrm>
        </p:spPr>
        <p:txBody>
          <a:bodyPr/>
          <a:lstStyle/>
          <a:p>
            <a:r>
              <a:rPr lang="en-US" dirty="0"/>
              <a:t>ask</a:t>
            </a:r>
          </a:p>
          <a:p>
            <a:r>
              <a:rPr lang="en-US" dirty="0"/>
              <a:t>clear-all (ca)</a:t>
            </a:r>
          </a:p>
          <a:p>
            <a:r>
              <a:rPr lang="en-US" dirty="0"/>
              <a:t>n-of</a:t>
            </a:r>
          </a:p>
          <a:p>
            <a:r>
              <a:rPr lang="en-US" dirty="0"/>
              <a:t>in-radius</a:t>
            </a:r>
          </a:p>
          <a:p>
            <a:r>
              <a:rPr lang="en-US" dirty="0"/>
              <a:t>set/let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color/</a:t>
            </a:r>
            <a:r>
              <a:rPr lang="en-US" dirty="0" err="1"/>
              <a:t>pcolor</a:t>
            </a:r>
            <a:endParaRPr lang="en-US" dirty="0"/>
          </a:p>
          <a:p>
            <a:r>
              <a:rPr lang="en-US" dirty="0"/>
              <a:t>reset-ticks</a:t>
            </a:r>
          </a:p>
          <a:p>
            <a:r>
              <a:rPr lang="en-US" dirty="0"/>
              <a:t>tick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105D-C483-62DF-153B-BA6A7BC1F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CD27-F752-8482-14D8-854F881F4924}"/>
              </a:ext>
            </a:extLst>
          </p:cNvPr>
          <p:cNvSpPr txBox="1">
            <a:spLocks/>
          </p:cNvSpPr>
          <p:nvPr/>
        </p:nvSpPr>
        <p:spPr>
          <a:xfrm>
            <a:off x="3516198" y="1795741"/>
            <a:ext cx="2677997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457109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2pPr>
            <a:lvl3pPr marL="914217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3pPr>
            <a:lvl4pPr marL="1371326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4pPr>
            <a:lvl5pPr marL="1828434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ifelse</a:t>
            </a:r>
            <a:endParaRPr lang="en-US" dirty="0"/>
          </a:p>
          <a:p>
            <a:r>
              <a:rPr lang="en-US" dirty="0"/>
              <a:t>right</a:t>
            </a:r>
          </a:p>
          <a:p>
            <a:r>
              <a:rPr lang="en-US" dirty="0"/>
              <a:t>forward (</a:t>
            </a:r>
            <a:r>
              <a:rPr lang="en-US" dirty="0" err="1"/>
              <a:t>fd</a:t>
            </a:r>
            <a:r>
              <a:rPr lang="en-US" dirty="0"/>
              <a:t>)</a:t>
            </a:r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531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5BA06-8B7E-4D42-84C4-54E040BE5877}"/>
              </a:ext>
            </a:extLst>
          </p:cNvPr>
          <p:cNvSpPr txBox="1"/>
          <p:nvPr/>
        </p:nvSpPr>
        <p:spPr>
          <a:xfrm>
            <a:off x="3219226" y="1660693"/>
            <a:ext cx="619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 for this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558E1-1B89-4EEF-8944-0FE83730FD31}"/>
              </a:ext>
            </a:extLst>
          </p:cNvPr>
          <p:cNvSpPr txBox="1"/>
          <p:nvPr/>
        </p:nvSpPr>
        <p:spPr>
          <a:xfrm>
            <a:off x="857100" y="2885005"/>
            <a:ext cx="7863945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Numerical representation of an ecological system implemented in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40449-3167-450E-B88F-CBB10336E2DA}"/>
              </a:ext>
            </a:extLst>
          </p:cNvPr>
          <p:cNvSpPr txBox="1"/>
          <p:nvPr/>
        </p:nvSpPr>
        <p:spPr>
          <a:xfrm>
            <a:off x="4786239" y="4731489"/>
            <a:ext cx="539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dirty="0">
                <a:solidFill>
                  <a:srgbClr val="7F7F7F"/>
                </a:solidFill>
                <a:latin typeface="Lato Light"/>
              </a:rPr>
              <a:t>SIDE NOTE: </a:t>
            </a:r>
            <a:r>
              <a:rPr lang="en-US" b="1" u="sng" dirty="0">
                <a:solidFill>
                  <a:srgbClr val="7F7F7F"/>
                </a:solidFill>
                <a:latin typeface="Lato Light"/>
              </a:rPr>
              <a:t>not</a:t>
            </a:r>
            <a:r>
              <a:rPr lang="en-US" dirty="0">
                <a:solidFill>
                  <a:srgbClr val="7F7F7F"/>
                </a:solidFill>
                <a:latin typeface="Lato Light"/>
              </a:rPr>
              <a:t> software applicable to any situation</a:t>
            </a:r>
          </a:p>
          <a:p>
            <a:pPr defTabSz="914217"/>
            <a:endParaRPr lang="en-US" dirty="0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945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Ecological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012362" y="1375340"/>
            <a:ext cx="5874838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Represents environment based on point of view of model builders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5631691" y="1696820"/>
            <a:ext cx="6442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Ecology is a question-driven discipline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Ecosystems are inherently complex, interdependent systems with lots of uncertainty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Models are developed to explore complexity, interactions, forecasts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Each species reacts differently to stimuli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Multiple approaches for a single problem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Habitat v. population v. meta-population v. community v. ecosystem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Different types of models can be used for same question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  <a:sym typeface="Wingdings" pitchFamily="2" charset="2"/>
              </a:rPr>
              <a:t>Trade-offs: detail, scale, expense</a:t>
            </a:r>
            <a:endParaRPr lang="en-US" sz="2200" dirty="0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7" name="Picture 7" descr="Etheostoma inscriptum_9.jpg">
            <a:extLst>
              <a:ext uri="{FF2B5EF4-FFF2-40B4-BE49-F238E27FC236}">
                <a16:creationId xmlns:a16="http://schemas.microsoft.com/office/drawing/2014/main" id="{19AFE9B1-01C8-48F3-840C-B59EB4F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762" y="712533"/>
            <a:ext cx="2201014" cy="1549137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8" name="Picture 7" descr="C:\Documents and Settings\Administrator\My Documents\UGA\Research\Photos\IMG_3683\IMG_3671.JPG">
            <a:extLst>
              <a:ext uri="{FF2B5EF4-FFF2-40B4-BE49-F238E27FC236}">
                <a16:creationId xmlns:a16="http://schemas.microsoft.com/office/drawing/2014/main" id="{3A224670-1C15-4FDF-B2DE-9D1D1A31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74" y="1908336"/>
            <a:ext cx="2832691" cy="1859698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FD7061-358C-FAEB-7C58-4E2437BB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7" y="3829267"/>
            <a:ext cx="4475855" cy="29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214827" y="1658501"/>
            <a:ext cx="7110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Why do we develop models?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4484" y="2199881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Models!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20014" y="2500512"/>
            <a:ext cx="3770742" cy="426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increase understanding &amp; develop theory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organize thinking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forecast future conditions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inform decision-making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Provide a platform for critical thinking</a:t>
            </a:r>
          </a:p>
          <a:p>
            <a:pPr defTabSz="914217">
              <a:lnSpc>
                <a:spcPct val="150000"/>
              </a:lnSpc>
            </a:pPr>
            <a:r>
              <a:rPr lang="en-US" sz="2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1" t="3137" r="10501" b="5491"/>
          <a:stretch/>
        </p:blipFill>
        <p:spPr>
          <a:xfrm>
            <a:off x="148609" y="1155808"/>
            <a:ext cx="4775499" cy="5323881"/>
          </a:xfrm>
        </p:spPr>
      </p:pic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Is modeling science?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153947" y="1330386"/>
            <a:ext cx="5681145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Is science modeling?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7595953" y="1917586"/>
            <a:ext cx="43902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Modeling process is based on scientific method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A hypothesis is a mental/written model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7F7F7F"/>
                </a:solidFill>
                <a:latin typeface="Lato Light"/>
              </a:rPr>
              <a:t>Odum</a:t>
            </a:r>
            <a:r>
              <a:rPr lang="en-US" sz="2200" dirty="0">
                <a:solidFill>
                  <a:srgbClr val="7F7F7F"/>
                </a:solidFill>
                <a:latin typeface="Lato Light"/>
              </a:rPr>
              <a:t> (1984) describes models as an important part of scientific method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Software has made it easy to ignore scientific practice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Standard techniques and documentation are important for scientific models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9A57F41-A01C-54F3-0753-617A9768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722" y="1742145"/>
            <a:ext cx="7652772" cy="490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ED8A4A9-BDB5-4EF0-A7BB-0694DFE6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53" y="3331029"/>
            <a:ext cx="7181526" cy="32713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394B967-8F2F-307C-91D3-31F45E130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622" y="4287121"/>
            <a:ext cx="15934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1pPr>
            <a:lvl2pPr marL="742950" indent="-28575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2pPr>
            <a:lvl3pPr marL="11430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3pPr>
            <a:lvl4pPr marL="16002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4pPr>
            <a:lvl5pPr marL="20574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9pPr>
          </a:lstStyle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Iterative model</a:t>
            </a:r>
          </a:p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CD9AA2A-DD06-59FE-2A1D-DE4F8B84A76E}"/>
              </a:ext>
            </a:extLst>
          </p:cNvPr>
          <p:cNvSpPr/>
          <p:nvPr/>
        </p:nvSpPr>
        <p:spPr>
          <a:xfrm>
            <a:off x="3491133" y="2286208"/>
            <a:ext cx="3004458" cy="1208315"/>
          </a:xfrm>
          <a:prstGeom prst="arc">
            <a:avLst>
              <a:gd name="adj1" fmla="val 16200000"/>
              <a:gd name="adj2" fmla="val 1186566"/>
            </a:avLst>
          </a:prstGeom>
          <a:ln w="5715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085306" y="1220224"/>
            <a:ext cx="5295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3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Models are </a:t>
            </a:r>
            <a:r>
              <a:rPr lang="en-US" sz="3300" b="1" spc="300" dirty="0">
                <a:solidFill>
                  <a:srgbClr val="FF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never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C6A24-A662-4F56-B286-72D091DFA1D2}"/>
              </a:ext>
            </a:extLst>
          </p:cNvPr>
          <p:cNvSpPr txBox="1">
            <a:spLocks/>
          </p:cNvSpPr>
          <p:nvPr/>
        </p:nvSpPr>
        <p:spPr>
          <a:xfrm>
            <a:off x="1167816" y="2352454"/>
            <a:ext cx="5721534" cy="2687379"/>
          </a:xfrm>
          <a:prstGeom prst="rect">
            <a:avLst/>
          </a:prstGeom>
        </p:spPr>
        <p:txBody>
          <a:bodyPr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Answers or Decisions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People make decisions.  Models inform people.</a:t>
            </a:r>
          </a:p>
          <a:p>
            <a:pPr defTabSz="914217">
              <a:spcBef>
                <a:spcPts val="1000"/>
              </a:spcBef>
            </a:pPr>
            <a:endParaRPr lang="en-US" sz="3000" dirty="0">
              <a:solidFill>
                <a:srgbClr val="7F7F7F"/>
              </a:solidFill>
              <a:latin typeface="Lato Light"/>
            </a:endParaRPr>
          </a:p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Reality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Inherently a model is an abstraction of reality.</a:t>
            </a:r>
          </a:p>
        </p:txBody>
      </p:sp>
      <p:pic>
        <p:nvPicPr>
          <p:cNvPr id="8" name="Picture 2" descr="C:\Program Files\Microsoft Office\MEDIA\CAGCAT10\j0285750.wmf">
            <a:extLst>
              <a:ext uri="{FF2B5EF4-FFF2-40B4-BE49-F238E27FC236}">
                <a16:creationId xmlns:a16="http://schemas.microsoft.com/office/drawing/2014/main" id="{065A0A03-5E8D-4565-B537-556ADD56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5589" y="1414130"/>
            <a:ext cx="2727912" cy="1676400"/>
          </a:xfrm>
          <a:prstGeom prst="rect">
            <a:avLst/>
          </a:prstGeom>
          <a:noFill/>
        </p:spPr>
      </p:pic>
      <p:pic>
        <p:nvPicPr>
          <p:cNvPr id="9" name="Picture 3" descr="F:\MIDO_Survey\Pics\IMG-20130529-00024-346cfs.jpg">
            <a:extLst>
              <a:ext uri="{FF2B5EF4-FFF2-40B4-BE49-F238E27FC236}">
                <a16:creationId xmlns:a16="http://schemas.microsoft.com/office/drawing/2014/main" id="{B929693E-F428-4973-87E8-7882BBE2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0978" y="3852530"/>
            <a:ext cx="3411870" cy="2558903"/>
          </a:xfrm>
          <a:prstGeom prst="rect">
            <a:avLst/>
          </a:prstGeom>
          <a:noFill/>
        </p:spPr>
      </p:pic>
      <p:pic>
        <p:nvPicPr>
          <p:cNvPr id="10" name="Picture 4" descr="C:\Program Files\Microsoft Office\MEDIA\CAGCAT10\j0292020.wmf">
            <a:extLst>
              <a:ext uri="{FF2B5EF4-FFF2-40B4-BE49-F238E27FC236}">
                <a16:creationId xmlns:a16="http://schemas.microsoft.com/office/drawing/2014/main" id="{EAF885A6-6549-46E7-AD80-FC0BD45C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9350" y="1201479"/>
            <a:ext cx="2071940" cy="1966519"/>
          </a:xfrm>
          <a:prstGeom prst="rect">
            <a:avLst/>
          </a:prstGeom>
          <a:noFill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9A1630-773F-4209-B30C-09262B31145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925320" y="3167998"/>
            <a:ext cx="1131594" cy="68453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423B7-05D9-4144-81CE-55BABD763D2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056913" y="3090530"/>
            <a:ext cx="1382632" cy="7620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08E3C9-60F0-410C-A5C9-C69ABE737A62}"/>
              </a:ext>
            </a:extLst>
          </p:cNvPr>
          <p:cNvSpPr txBox="1"/>
          <p:nvPr/>
        </p:nvSpPr>
        <p:spPr>
          <a:xfrm>
            <a:off x="9631255" y="3111382"/>
            <a:ext cx="64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dirty="0">
                <a:solidFill>
                  <a:srgbClr val="FF0000"/>
                </a:solidFill>
                <a:latin typeface="Lat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27500" t="16000" r="15833" b="24000"/>
          <a:stretch>
            <a:fillRect/>
          </a:stretch>
        </p:blipFill>
        <p:spPr bwMode="auto">
          <a:xfrm>
            <a:off x="1564640" y="381000"/>
            <a:ext cx="898144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1349</Words>
  <Application>Microsoft Office PowerPoint</Application>
  <PresentationFormat>Widescreen</PresentationFormat>
  <Paragraphs>269</Paragraphs>
  <Slides>33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Abadi</vt:lpstr>
      <vt:lpstr>Arial</vt:lpstr>
      <vt:lpstr>Calibri</vt:lpstr>
      <vt:lpstr>Calibri Light</vt:lpstr>
      <vt:lpstr>Cambria Math</vt:lpstr>
      <vt:lpstr>Garamond</vt:lpstr>
      <vt:lpstr>Lato</vt:lpstr>
      <vt:lpstr>Lato Light</vt:lpstr>
      <vt:lpstr>Montserrat Hairline</vt:lpstr>
      <vt:lpstr>Montserrat Light</vt:lpstr>
      <vt:lpstr>Montserrat Semi</vt:lpstr>
      <vt:lpstr>Playfair Display SC</vt:lpstr>
      <vt:lpstr>Times New Roman</vt:lpstr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Analytical Models</vt:lpstr>
      <vt:lpstr>Conceptual Models</vt:lpstr>
      <vt:lpstr>Index Models</vt:lpstr>
      <vt:lpstr>System Dynamics</vt:lpstr>
      <vt:lpstr>Spatial Models</vt:lpstr>
      <vt:lpstr>Statistical Models</vt:lpstr>
      <vt:lpstr>Integrated Modeling</vt:lpstr>
      <vt:lpstr>Agent-based Models</vt:lpstr>
      <vt:lpstr>Differences between agent- &amp; equation-based</vt:lpstr>
      <vt:lpstr>Why Agent-based Models? </vt:lpstr>
      <vt:lpstr>Main uses for ABMs</vt:lpstr>
      <vt:lpstr>Conceptual Overview</vt:lpstr>
      <vt:lpstr>Emergence</vt:lpstr>
      <vt:lpstr>Predator-prey</vt:lpstr>
      <vt:lpstr>Let’s get it!</vt:lpstr>
      <vt:lpstr>Intro to Netlogo</vt:lpstr>
      <vt:lpstr>Basics of Netlogo</vt:lpstr>
      <vt:lpstr>Primitives</vt:lpstr>
      <vt:lpstr>Netlogo dictionary</vt:lpstr>
      <vt:lpstr>Procedures</vt:lpstr>
      <vt:lpstr>Let’s get to modeling! </vt:lpstr>
      <vt:lpstr>Let’s get to modeling! </vt:lpstr>
      <vt:lpstr>Let’s get to modeling! </vt:lpstr>
      <vt:lpstr>Primitives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9</cp:revision>
  <dcterms:created xsi:type="dcterms:W3CDTF">2022-07-05T12:45:41Z</dcterms:created>
  <dcterms:modified xsi:type="dcterms:W3CDTF">2022-09-06T18:21:06Z</dcterms:modified>
</cp:coreProperties>
</file>